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media/image4.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lvl1pPr>
    <a:lvl2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lvl2pPr>
    <a:lvl3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lvl3pPr>
    <a:lvl4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lvl4pPr>
    <a:lvl5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lvl5pPr>
    <a:lvl6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lvl6pPr>
    <a:lvl7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lvl7pPr>
    <a:lvl8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lvl8pPr>
    <a:lvl9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3.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Slide de título">
    <p:spTree>
      <p:nvGrpSpPr>
        <p:cNvPr id="1" name=""/>
        <p:cNvGrpSpPr/>
        <p:nvPr/>
      </p:nvGrpSpPr>
      <p:grpSpPr>
        <a:xfrm>
          <a:off x="0" y="0"/>
          <a:ext cx="0" cy="0"/>
          <a:chOff x="0" y="0"/>
          <a:chExt cx="0" cy="0"/>
        </a:xfrm>
      </p:grpSpPr>
      <p:sp>
        <p:nvSpPr>
          <p:cNvPr id="11" name="Shape 11"/>
          <p:cNvSpPr/>
          <p:nvPr>
            <p:ph type="title"/>
          </p:nvPr>
        </p:nvSpPr>
        <p:spPr>
          <a:xfrm>
            <a:off x="4419600" y="4260850"/>
            <a:ext cx="15544800" cy="2940050"/>
          </a:xfrm>
          <a:prstGeom prst="rect">
            <a:avLst/>
          </a:prstGeom>
        </p:spPr>
        <p:txBody>
          <a:bodyPr/>
          <a:lstStyle/>
          <a:p>
            <a:pPr/>
            <a:r>
              <a:t>Title Text</a:t>
            </a:r>
          </a:p>
        </p:txBody>
      </p:sp>
      <p:sp>
        <p:nvSpPr>
          <p:cNvPr id="12" name="Shape 12"/>
          <p:cNvSpPr/>
          <p:nvPr>
            <p:ph type="body" sz="quarter" idx="1"/>
          </p:nvPr>
        </p:nvSpPr>
        <p:spPr>
          <a:xfrm>
            <a:off x="5791200" y="7772400"/>
            <a:ext cx="12801600" cy="35052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xfrm>
            <a:off x="19906340" y="12808586"/>
            <a:ext cx="515262" cy="538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92" name="Shape 9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CodersInRio">
    <p:spTree>
      <p:nvGrpSpPr>
        <p:cNvPr id="1" name=""/>
        <p:cNvGrpSpPr/>
        <p:nvPr/>
      </p:nvGrpSpPr>
      <p:grpSpPr>
        <a:xfrm>
          <a:off x="0" y="0"/>
          <a:ext cx="0" cy="0"/>
          <a:chOff x="0" y="0"/>
          <a:chExt cx="0" cy="0"/>
        </a:xfrm>
      </p:grpSpPr>
      <p:pic>
        <p:nvPicPr>
          <p:cNvPr id="99" name="image1.png"/>
          <p:cNvPicPr>
            <a:picLocks noChangeAspect="1"/>
          </p:cNvPicPr>
          <p:nvPr/>
        </p:nvPicPr>
        <p:blipFill>
          <a:blip r:embed="rId2">
            <a:alphaModFix amt="23098"/>
            <a:extLst/>
          </a:blip>
          <a:stretch>
            <a:fillRect/>
          </a:stretch>
        </p:blipFill>
        <p:spPr>
          <a:xfrm>
            <a:off x="0" y="-6221232"/>
            <a:ext cx="24384002" cy="9280057"/>
          </a:xfrm>
          <a:prstGeom prst="rect">
            <a:avLst/>
          </a:prstGeom>
          <a:ln w="12700">
            <a:miter lim="400000"/>
          </a:ln>
        </p:spPr>
      </p:pic>
      <p:sp>
        <p:nvSpPr>
          <p:cNvPr id="100" name="Shape 100"/>
          <p:cNvSpPr/>
          <p:nvPr/>
        </p:nvSpPr>
        <p:spPr>
          <a:xfrm>
            <a:off x="763712" y="969863"/>
            <a:ext cx="4050259" cy="1270003"/>
          </a:xfrm>
          <a:prstGeom prst="rect">
            <a:avLst/>
          </a:prstGeom>
          <a:solidFill>
            <a:srgbClr val="000000"/>
          </a:solidFill>
          <a:ln w="50800">
            <a:solidFill>
              <a:srgbClr val="5B9BD5"/>
            </a:solidFill>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101" name="Shape 101"/>
          <p:cNvSpPr/>
          <p:nvPr/>
        </p:nvSpPr>
        <p:spPr>
          <a:xfrm>
            <a:off x="7793404" y="2996863"/>
            <a:ext cx="11798512" cy="13639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marL="778386" indent="-571484">
              <a:buSzPct val="100000"/>
              <a:buAutoNum type="arabicPeriod" startAt="1"/>
              <a:defRPr sz="2400">
                <a:solidFill>
                  <a:srgbClr val="595959"/>
                </a:solidFill>
                <a:latin typeface="Century Gothic"/>
                <a:ea typeface="Century Gothic"/>
                <a:cs typeface="Century Gothic"/>
                <a:sym typeface="Century Gothic"/>
              </a:defRPr>
            </a:pPr>
          </a:p>
          <a:p>
            <a:pPr marL="778400" indent="-571500">
              <a:buSzPct val="100000"/>
              <a:buFont typeface="Arial"/>
              <a:buChar char="•"/>
              <a:defRPr sz="2600">
                <a:solidFill>
                  <a:srgbClr val="595959"/>
                </a:solidFill>
                <a:latin typeface="Century Gothic"/>
                <a:ea typeface="Century Gothic"/>
                <a:cs typeface="Century Gothic"/>
                <a:sym typeface="Century Gothic"/>
              </a:defRPr>
            </a:pPr>
          </a:p>
          <a:p>
            <a:pPr indent="206901">
              <a:defRPr sz="2600">
                <a:solidFill>
                  <a:srgbClr val="595959"/>
                </a:solidFill>
                <a:latin typeface="Century Gothic"/>
                <a:ea typeface="Century Gothic"/>
                <a:cs typeface="Century Gothic"/>
                <a:sym typeface="Century Gothic"/>
              </a:defRPr>
            </a:pPr>
            <a:r>
              <a:t>	</a:t>
            </a:r>
          </a:p>
        </p:txBody>
      </p:sp>
      <p:pic>
        <p:nvPicPr>
          <p:cNvPr id="102" name="image2.png"/>
          <p:cNvPicPr>
            <a:picLocks noChangeAspect="1"/>
          </p:cNvPicPr>
          <p:nvPr/>
        </p:nvPicPr>
        <p:blipFill>
          <a:blip r:embed="rId3">
            <a:extLst/>
          </a:blip>
          <a:stretch>
            <a:fillRect/>
          </a:stretch>
        </p:blipFill>
        <p:spPr>
          <a:xfrm>
            <a:off x="19591915" y="12655759"/>
            <a:ext cx="2426128" cy="856520"/>
          </a:xfrm>
          <a:prstGeom prst="rect">
            <a:avLst/>
          </a:prstGeom>
          <a:ln w="12700">
            <a:miter lim="400000"/>
          </a:ln>
        </p:spPr>
      </p:pic>
      <p:pic>
        <p:nvPicPr>
          <p:cNvPr id="103" name="image3.jpeg"/>
          <p:cNvPicPr>
            <a:picLocks noChangeAspect="1"/>
          </p:cNvPicPr>
          <p:nvPr/>
        </p:nvPicPr>
        <p:blipFill>
          <a:blip r:embed="rId4">
            <a:extLst/>
          </a:blip>
          <a:stretch>
            <a:fillRect/>
          </a:stretch>
        </p:blipFill>
        <p:spPr>
          <a:xfrm>
            <a:off x="3118991" y="12819326"/>
            <a:ext cx="5658002" cy="663050"/>
          </a:xfrm>
          <a:prstGeom prst="rect">
            <a:avLst/>
          </a:prstGeom>
          <a:ln w="12700">
            <a:miter lim="400000"/>
          </a:ln>
        </p:spPr>
      </p:pic>
      <p:pic>
        <p:nvPicPr>
          <p:cNvPr id="104" name="image4.png"/>
          <p:cNvPicPr>
            <a:picLocks noChangeAspect="1"/>
          </p:cNvPicPr>
          <p:nvPr/>
        </p:nvPicPr>
        <p:blipFill>
          <a:blip r:embed="rId5">
            <a:extLst/>
          </a:blip>
          <a:stretch>
            <a:fillRect/>
          </a:stretch>
        </p:blipFill>
        <p:spPr>
          <a:xfrm>
            <a:off x="22253359" y="12328676"/>
            <a:ext cx="1895205" cy="1606939"/>
          </a:xfrm>
          <a:prstGeom prst="rect">
            <a:avLst/>
          </a:prstGeom>
          <a:ln w="12700">
            <a:miter lim="400000"/>
          </a:ln>
        </p:spPr>
      </p:pic>
      <p:sp>
        <p:nvSpPr>
          <p:cNvPr id="105" name="Shape 10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Slide de título">
    <p:spTree>
      <p:nvGrpSpPr>
        <p:cNvPr id="1" name=""/>
        <p:cNvGrpSpPr/>
        <p:nvPr/>
      </p:nvGrpSpPr>
      <p:grpSpPr>
        <a:xfrm>
          <a:off x="0" y="0"/>
          <a:ext cx="0" cy="0"/>
          <a:chOff x="0" y="0"/>
          <a:chExt cx="0" cy="0"/>
        </a:xfrm>
      </p:grpSpPr>
      <p:sp>
        <p:nvSpPr>
          <p:cNvPr id="112" name="Shape 112"/>
          <p:cNvSpPr/>
          <p:nvPr>
            <p:ph type="title"/>
          </p:nvPr>
        </p:nvSpPr>
        <p:spPr>
          <a:xfrm>
            <a:off x="4419600" y="4260850"/>
            <a:ext cx="15544800" cy="2940050"/>
          </a:xfrm>
          <a:prstGeom prst="rect">
            <a:avLst/>
          </a:prstGeom>
        </p:spPr>
        <p:txBody>
          <a:bodyPr/>
          <a:lstStyle/>
          <a:p>
            <a:pPr/>
            <a:r>
              <a:t>Title Text</a:t>
            </a:r>
          </a:p>
        </p:txBody>
      </p:sp>
      <p:sp>
        <p:nvSpPr>
          <p:cNvPr id="113" name="Shape 113"/>
          <p:cNvSpPr/>
          <p:nvPr>
            <p:ph type="body" sz="quarter" idx="1"/>
          </p:nvPr>
        </p:nvSpPr>
        <p:spPr>
          <a:xfrm>
            <a:off x="5791200" y="7772400"/>
            <a:ext cx="12801600" cy="35052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14" name="Shape 114"/>
          <p:cNvSpPr/>
          <p:nvPr>
            <p:ph type="sldNum" sz="quarter" idx="2"/>
          </p:nvPr>
        </p:nvSpPr>
        <p:spPr>
          <a:xfrm>
            <a:off x="19906340" y="12808586"/>
            <a:ext cx="515262" cy="538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Duas Partes de Conteúdo">
    <p:spTree>
      <p:nvGrpSpPr>
        <p:cNvPr id="1" name=""/>
        <p:cNvGrpSpPr/>
        <p:nvPr/>
      </p:nvGrpSpPr>
      <p:grpSpPr>
        <a:xfrm>
          <a:off x="0" y="0"/>
          <a:ext cx="0" cy="0"/>
          <a:chOff x="0" y="0"/>
          <a:chExt cx="0" cy="0"/>
        </a:xfrm>
      </p:grpSpPr>
      <p:sp>
        <p:nvSpPr>
          <p:cNvPr id="20" name="Shape 20"/>
          <p:cNvSpPr/>
          <p:nvPr>
            <p:ph type="title"/>
          </p:nvPr>
        </p:nvSpPr>
        <p:spPr>
          <a:xfrm>
            <a:off x="3962400" y="549276"/>
            <a:ext cx="16459200" cy="2286001"/>
          </a:xfrm>
          <a:prstGeom prst="rect">
            <a:avLst/>
          </a:prstGeom>
        </p:spPr>
        <p:txBody>
          <a:bodyPr/>
          <a:lstStyle/>
          <a:p>
            <a:pPr/>
            <a:r>
              <a:t>Title Text</a:t>
            </a:r>
          </a:p>
        </p:txBody>
      </p:sp>
      <p:sp>
        <p:nvSpPr>
          <p:cNvPr id="21" name="Shape 21"/>
          <p:cNvSpPr/>
          <p:nvPr>
            <p:ph type="body" sz="half" idx="1"/>
          </p:nvPr>
        </p:nvSpPr>
        <p:spPr>
          <a:xfrm>
            <a:off x="3962400" y="3200400"/>
            <a:ext cx="8077200" cy="9051926"/>
          </a:xfrm>
          <a:prstGeom prst="rect">
            <a:avLst/>
          </a:prstGeom>
        </p:spPr>
        <p:txBody>
          <a:bodyPr/>
          <a:lstStyle>
            <a:lvl1pPr>
              <a:spcBef>
                <a:spcPts val="1300"/>
              </a:spcBef>
              <a:defRPr sz="5600"/>
            </a:lvl1pPr>
            <a:lvl2pPr marL="1123950" indent="-666750">
              <a:spcBef>
                <a:spcPts val="1300"/>
              </a:spcBef>
              <a:defRPr sz="5600"/>
            </a:lvl2pPr>
            <a:lvl3pPr marL="1554478" indent="-640078">
              <a:spcBef>
                <a:spcPts val="1300"/>
              </a:spcBef>
              <a:defRPr sz="5600"/>
            </a:lvl3pPr>
            <a:lvl4pPr marL="2082800" indent="-711200">
              <a:spcBef>
                <a:spcPts val="1300"/>
              </a:spcBef>
              <a:defRPr sz="5600"/>
            </a:lvl4pPr>
            <a:lvl5pPr marL="2540000" indent="-711200">
              <a:spcBef>
                <a:spcPts val="1300"/>
              </a:spcBef>
              <a:defRPr sz="5600"/>
            </a:lvl5pPr>
          </a:lstStyle>
          <a:p>
            <a:pPr/>
            <a:r>
              <a:t>Body Level One</a:t>
            </a:r>
          </a:p>
          <a:p>
            <a:pPr lvl="1"/>
            <a:r>
              <a:t>Body Level Two</a:t>
            </a:r>
          </a:p>
          <a:p>
            <a:pPr lvl="2"/>
            <a:r>
              <a:t>Body Level Three</a:t>
            </a:r>
          </a:p>
          <a:p>
            <a:pPr lvl="3"/>
            <a:r>
              <a:t>Body Level Four</a:t>
            </a:r>
          </a:p>
          <a:p>
            <a:pPr lvl="4"/>
            <a:r>
              <a:t>Body Level Five</a:t>
            </a:r>
          </a:p>
        </p:txBody>
      </p:sp>
      <p:sp>
        <p:nvSpPr>
          <p:cNvPr id="22" name="Shape 22"/>
          <p:cNvSpPr/>
          <p:nvPr>
            <p:ph type="sldNum" sz="quarter" idx="2"/>
          </p:nvPr>
        </p:nvSpPr>
        <p:spPr>
          <a:xfrm>
            <a:off x="19906340" y="12808586"/>
            <a:ext cx="515262" cy="538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Comparação">
    <p:spTree>
      <p:nvGrpSpPr>
        <p:cNvPr id="1" name=""/>
        <p:cNvGrpSpPr/>
        <p:nvPr/>
      </p:nvGrpSpPr>
      <p:grpSpPr>
        <a:xfrm>
          <a:off x="0" y="0"/>
          <a:ext cx="0" cy="0"/>
          <a:chOff x="0" y="0"/>
          <a:chExt cx="0" cy="0"/>
        </a:xfrm>
      </p:grpSpPr>
      <p:sp>
        <p:nvSpPr>
          <p:cNvPr id="29" name="Shape 29"/>
          <p:cNvSpPr/>
          <p:nvPr>
            <p:ph type="title"/>
          </p:nvPr>
        </p:nvSpPr>
        <p:spPr>
          <a:xfrm>
            <a:off x="3962400" y="549276"/>
            <a:ext cx="16459200" cy="2286001"/>
          </a:xfrm>
          <a:prstGeom prst="rect">
            <a:avLst/>
          </a:prstGeom>
        </p:spPr>
        <p:txBody>
          <a:bodyPr/>
          <a:lstStyle/>
          <a:p>
            <a:pPr/>
            <a:r>
              <a:t>Title Text</a:t>
            </a:r>
          </a:p>
        </p:txBody>
      </p:sp>
      <p:sp>
        <p:nvSpPr>
          <p:cNvPr id="30" name="Shape 30"/>
          <p:cNvSpPr/>
          <p:nvPr>
            <p:ph type="body" sz="quarter" idx="1"/>
          </p:nvPr>
        </p:nvSpPr>
        <p:spPr>
          <a:xfrm>
            <a:off x="3962400" y="3070225"/>
            <a:ext cx="8080376" cy="1279525"/>
          </a:xfrm>
          <a:prstGeom prst="rect">
            <a:avLst/>
          </a:prstGeom>
        </p:spPr>
        <p:txBody>
          <a:bodyPr anchor="b"/>
          <a:lstStyle>
            <a:lvl1pPr marL="0" indent="0">
              <a:spcBef>
                <a:spcPts val="1100"/>
              </a:spcBef>
              <a:buSzTx/>
              <a:buFontTx/>
              <a:buNone/>
              <a:defRPr b="1" sz="4800"/>
            </a:lvl1pPr>
            <a:lvl2pPr marL="0" indent="0">
              <a:spcBef>
                <a:spcPts val="1100"/>
              </a:spcBef>
              <a:buSzTx/>
              <a:buFontTx/>
              <a:buNone/>
              <a:defRPr b="1" sz="4800"/>
            </a:lvl2pPr>
            <a:lvl3pPr marL="0" indent="0">
              <a:spcBef>
                <a:spcPts val="1100"/>
              </a:spcBef>
              <a:buSzTx/>
              <a:buFontTx/>
              <a:buNone/>
              <a:defRPr b="1" sz="4800"/>
            </a:lvl3pPr>
            <a:lvl4pPr marL="0" indent="0">
              <a:spcBef>
                <a:spcPts val="1100"/>
              </a:spcBef>
              <a:buSzTx/>
              <a:buFontTx/>
              <a:buNone/>
              <a:defRPr b="1" sz="4800"/>
            </a:lvl4pPr>
            <a:lvl5pPr marL="0" indent="0">
              <a:spcBef>
                <a:spcPts val="1100"/>
              </a:spcBef>
              <a:buSzTx/>
              <a:buFontTx/>
              <a:buNone/>
              <a:defRPr b="1" sz="4800"/>
            </a:lvl5pPr>
          </a:lstStyle>
          <a:p>
            <a:pPr/>
            <a:r>
              <a:t>Body Level One</a:t>
            </a:r>
          </a:p>
          <a:p>
            <a:pPr lvl="1"/>
            <a:r>
              <a:t>Body Level Two</a:t>
            </a:r>
          </a:p>
          <a:p>
            <a:pPr lvl="2"/>
            <a:r>
              <a:t>Body Level Three</a:t>
            </a:r>
          </a:p>
          <a:p>
            <a:pPr lvl="3"/>
            <a:r>
              <a:t>Body Level Four</a:t>
            </a:r>
          </a:p>
          <a:p>
            <a:pPr lvl="4"/>
            <a:r>
              <a:t>Body Level Five</a:t>
            </a:r>
          </a:p>
        </p:txBody>
      </p:sp>
      <p:sp>
        <p:nvSpPr>
          <p:cNvPr id="31" name="Shape 31"/>
          <p:cNvSpPr/>
          <p:nvPr>
            <p:ph type="body" sz="quarter" idx="13"/>
          </p:nvPr>
        </p:nvSpPr>
        <p:spPr>
          <a:xfrm>
            <a:off x="12338050" y="3070225"/>
            <a:ext cx="8083550" cy="1279525"/>
          </a:xfrm>
          <a:prstGeom prst="rect">
            <a:avLst/>
          </a:prstGeom>
        </p:spPr>
        <p:txBody>
          <a:bodyPr anchor="b"/>
          <a:lstStyle/>
          <a:p>
            <a:pPr/>
          </a:p>
        </p:txBody>
      </p:sp>
      <p:sp>
        <p:nvSpPr>
          <p:cNvPr id="32" name="Shape 32"/>
          <p:cNvSpPr/>
          <p:nvPr>
            <p:ph type="sldNum" sz="quarter" idx="2"/>
          </p:nvPr>
        </p:nvSpPr>
        <p:spPr>
          <a:xfrm>
            <a:off x="19906340" y="12808586"/>
            <a:ext cx="515262" cy="538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Somente título">
    <p:spTree>
      <p:nvGrpSpPr>
        <p:cNvPr id="1" name=""/>
        <p:cNvGrpSpPr/>
        <p:nvPr/>
      </p:nvGrpSpPr>
      <p:grpSpPr>
        <a:xfrm>
          <a:off x="0" y="0"/>
          <a:ext cx="0" cy="0"/>
          <a:chOff x="0" y="0"/>
          <a:chExt cx="0" cy="0"/>
        </a:xfrm>
      </p:grpSpPr>
      <p:sp>
        <p:nvSpPr>
          <p:cNvPr id="39" name="Shape 39"/>
          <p:cNvSpPr/>
          <p:nvPr>
            <p:ph type="title"/>
          </p:nvPr>
        </p:nvSpPr>
        <p:spPr>
          <a:xfrm>
            <a:off x="3962400" y="549276"/>
            <a:ext cx="16459200" cy="2286001"/>
          </a:xfrm>
          <a:prstGeom prst="rect">
            <a:avLst/>
          </a:prstGeom>
        </p:spPr>
        <p:txBody>
          <a:bodyPr/>
          <a:lstStyle/>
          <a:p>
            <a:pPr/>
            <a:r>
              <a:t>Title Text</a:t>
            </a:r>
          </a:p>
        </p:txBody>
      </p:sp>
      <p:sp>
        <p:nvSpPr>
          <p:cNvPr id="40" name="Shape 40"/>
          <p:cNvSpPr/>
          <p:nvPr>
            <p:ph type="sldNum" sz="quarter" idx="2"/>
          </p:nvPr>
        </p:nvSpPr>
        <p:spPr>
          <a:xfrm>
            <a:off x="19906340" y="12808586"/>
            <a:ext cx="515262" cy="538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Em branco">
    <p:spTree>
      <p:nvGrpSpPr>
        <p:cNvPr id="1" name=""/>
        <p:cNvGrpSpPr/>
        <p:nvPr/>
      </p:nvGrpSpPr>
      <p:grpSpPr>
        <a:xfrm>
          <a:off x="0" y="0"/>
          <a:ext cx="0" cy="0"/>
          <a:chOff x="0" y="0"/>
          <a:chExt cx="0" cy="0"/>
        </a:xfrm>
      </p:grpSpPr>
      <p:sp>
        <p:nvSpPr>
          <p:cNvPr id="47" name="Shape 47"/>
          <p:cNvSpPr/>
          <p:nvPr>
            <p:ph type="sldNum" sz="quarter" idx="2"/>
          </p:nvPr>
        </p:nvSpPr>
        <p:spPr>
          <a:xfrm>
            <a:off x="19906340" y="12808586"/>
            <a:ext cx="515262" cy="538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Conteúdo com Legenda">
    <p:spTree>
      <p:nvGrpSpPr>
        <p:cNvPr id="1" name=""/>
        <p:cNvGrpSpPr/>
        <p:nvPr/>
      </p:nvGrpSpPr>
      <p:grpSpPr>
        <a:xfrm>
          <a:off x="0" y="0"/>
          <a:ext cx="0" cy="0"/>
          <a:chOff x="0" y="0"/>
          <a:chExt cx="0" cy="0"/>
        </a:xfrm>
      </p:grpSpPr>
      <p:sp>
        <p:nvSpPr>
          <p:cNvPr id="54" name="Shape 54"/>
          <p:cNvSpPr/>
          <p:nvPr>
            <p:ph type="title"/>
          </p:nvPr>
        </p:nvSpPr>
        <p:spPr>
          <a:xfrm>
            <a:off x="3962400" y="546100"/>
            <a:ext cx="6016627" cy="2324100"/>
          </a:xfrm>
          <a:prstGeom prst="rect">
            <a:avLst/>
          </a:prstGeom>
        </p:spPr>
        <p:txBody>
          <a:bodyPr anchor="b"/>
          <a:lstStyle>
            <a:lvl1pPr algn="l">
              <a:defRPr b="1" sz="4000"/>
            </a:lvl1pPr>
          </a:lstStyle>
          <a:p>
            <a:pPr/>
            <a:r>
              <a:t>Title Text</a:t>
            </a:r>
          </a:p>
        </p:txBody>
      </p:sp>
      <p:sp>
        <p:nvSpPr>
          <p:cNvPr id="55" name="Shape 55"/>
          <p:cNvSpPr/>
          <p:nvPr>
            <p:ph type="body" sz="half" idx="1"/>
          </p:nvPr>
        </p:nvSpPr>
        <p:spPr>
          <a:xfrm>
            <a:off x="10198100" y="546100"/>
            <a:ext cx="10223500" cy="117062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6" name="Shape 56"/>
          <p:cNvSpPr/>
          <p:nvPr>
            <p:ph type="body" sz="quarter" idx="13"/>
          </p:nvPr>
        </p:nvSpPr>
        <p:spPr>
          <a:xfrm>
            <a:off x="3962400" y="2870200"/>
            <a:ext cx="6016627" cy="9382126"/>
          </a:xfrm>
          <a:prstGeom prst="rect">
            <a:avLst/>
          </a:prstGeom>
        </p:spPr>
        <p:txBody>
          <a:bodyPr/>
          <a:lstStyle/>
          <a:p>
            <a:pPr/>
          </a:p>
        </p:txBody>
      </p:sp>
      <p:sp>
        <p:nvSpPr>
          <p:cNvPr id="57" name="Shape 57"/>
          <p:cNvSpPr/>
          <p:nvPr>
            <p:ph type="sldNum" sz="quarter" idx="2"/>
          </p:nvPr>
        </p:nvSpPr>
        <p:spPr>
          <a:xfrm>
            <a:off x="19906340" y="12808586"/>
            <a:ext cx="515262" cy="538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Imagem com Legenda">
    <p:spTree>
      <p:nvGrpSpPr>
        <p:cNvPr id="1" name=""/>
        <p:cNvGrpSpPr/>
        <p:nvPr/>
      </p:nvGrpSpPr>
      <p:grpSpPr>
        <a:xfrm>
          <a:off x="0" y="0"/>
          <a:ext cx="0" cy="0"/>
          <a:chOff x="0" y="0"/>
          <a:chExt cx="0" cy="0"/>
        </a:xfrm>
      </p:grpSpPr>
      <p:sp>
        <p:nvSpPr>
          <p:cNvPr id="64" name="Shape 64"/>
          <p:cNvSpPr/>
          <p:nvPr>
            <p:ph type="title"/>
          </p:nvPr>
        </p:nvSpPr>
        <p:spPr>
          <a:xfrm>
            <a:off x="6632575" y="9601200"/>
            <a:ext cx="10972802" cy="1133476"/>
          </a:xfrm>
          <a:prstGeom prst="rect">
            <a:avLst/>
          </a:prstGeom>
        </p:spPr>
        <p:txBody>
          <a:bodyPr anchor="b"/>
          <a:lstStyle>
            <a:lvl1pPr algn="l">
              <a:defRPr b="1" sz="4000"/>
            </a:lvl1pPr>
          </a:lstStyle>
          <a:p>
            <a:pPr/>
            <a:r>
              <a:t>Title Text</a:t>
            </a:r>
          </a:p>
        </p:txBody>
      </p:sp>
      <p:sp>
        <p:nvSpPr>
          <p:cNvPr id="65" name="Shape 65"/>
          <p:cNvSpPr/>
          <p:nvPr>
            <p:ph type="pic" sz="half" idx="13"/>
          </p:nvPr>
        </p:nvSpPr>
        <p:spPr>
          <a:xfrm>
            <a:off x="6632575" y="1225550"/>
            <a:ext cx="10972802" cy="8229600"/>
          </a:xfrm>
          <a:prstGeom prst="rect">
            <a:avLst/>
          </a:prstGeom>
        </p:spPr>
        <p:txBody>
          <a:bodyPr lIns="91439" tIns="45719" rIns="91439" bIns="45719">
            <a:noAutofit/>
          </a:bodyPr>
          <a:lstStyle/>
          <a:p>
            <a:pPr/>
          </a:p>
        </p:txBody>
      </p:sp>
      <p:sp>
        <p:nvSpPr>
          <p:cNvPr id="66" name="Shape 66"/>
          <p:cNvSpPr/>
          <p:nvPr>
            <p:ph type="body" sz="quarter" idx="1"/>
          </p:nvPr>
        </p:nvSpPr>
        <p:spPr>
          <a:xfrm>
            <a:off x="6632575" y="10734675"/>
            <a:ext cx="10972802" cy="1609725"/>
          </a:xfrm>
          <a:prstGeom prst="rect">
            <a:avLst/>
          </a:prstGeom>
        </p:spPr>
        <p:txBody>
          <a:bodyPr/>
          <a:lstStyle>
            <a:lvl1pPr marL="0" indent="0">
              <a:spcBef>
                <a:spcPts val="600"/>
              </a:spcBef>
              <a:buSzTx/>
              <a:buFontTx/>
              <a:buNone/>
              <a:defRPr sz="2800"/>
            </a:lvl1pPr>
            <a:lvl2pPr marL="0" indent="0">
              <a:spcBef>
                <a:spcPts val="600"/>
              </a:spcBef>
              <a:buSzTx/>
              <a:buFontTx/>
              <a:buNone/>
              <a:defRPr sz="2800"/>
            </a:lvl2pPr>
            <a:lvl3pPr marL="0" indent="0">
              <a:spcBef>
                <a:spcPts val="600"/>
              </a:spcBef>
              <a:buSzTx/>
              <a:buFontTx/>
              <a:buNone/>
              <a:defRPr sz="2800"/>
            </a:lvl3pPr>
            <a:lvl4pPr marL="0" indent="0">
              <a:spcBef>
                <a:spcPts val="600"/>
              </a:spcBef>
              <a:buSzTx/>
              <a:buFontTx/>
              <a:buNone/>
              <a:defRPr sz="2800"/>
            </a:lvl4pPr>
            <a:lvl5pPr marL="0" indent="0">
              <a:spcBef>
                <a:spcPts val="600"/>
              </a:spcBef>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67" name="Shape 67"/>
          <p:cNvSpPr/>
          <p:nvPr>
            <p:ph type="sldNum" sz="quarter" idx="2"/>
          </p:nvPr>
        </p:nvSpPr>
        <p:spPr>
          <a:xfrm>
            <a:off x="19906340" y="12808586"/>
            <a:ext cx="515262" cy="538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ítulo e texto vertical">
    <p:spTree>
      <p:nvGrpSpPr>
        <p:cNvPr id="1" name=""/>
        <p:cNvGrpSpPr/>
        <p:nvPr/>
      </p:nvGrpSpPr>
      <p:grpSpPr>
        <a:xfrm>
          <a:off x="0" y="0"/>
          <a:ext cx="0" cy="0"/>
          <a:chOff x="0" y="0"/>
          <a:chExt cx="0" cy="0"/>
        </a:xfrm>
      </p:grpSpPr>
      <p:sp>
        <p:nvSpPr>
          <p:cNvPr id="74" name="Shape 74"/>
          <p:cNvSpPr/>
          <p:nvPr>
            <p:ph type="title"/>
          </p:nvPr>
        </p:nvSpPr>
        <p:spPr>
          <a:xfrm>
            <a:off x="3962400" y="549276"/>
            <a:ext cx="16459200" cy="2286001"/>
          </a:xfrm>
          <a:prstGeom prst="rect">
            <a:avLst/>
          </a:prstGeom>
        </p:spPr>
        <p:txBody>
          <a:bodyPr/>
          <a:lstStyle/>
          <a:p>
            <a:pPr/>
            <a:r>
              <a:t>Title Text</a:t>
            </a:r>
          </a:p>
        </p:txBody>
      </p:sp>
      <p:sp>
        <p:nvSpPr>
          <p:cNvPr id="75" name="Shape 75"/>
          <p:cNvSpPr/>
          <p:nvPr>
            <p:ph type="body" idx="1"/>
          </p:nvPr>
        </p:nvSpPr>
        <p:spPr>
          <a:xfrm>
            <a:off x="3962400" y="3200400"/>
            <a:ext cx="16459200" cy="90519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xfrm>
            <a:off x="19906340" y="12808586"/>
            <a:ext cx="515262" cy="538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ítulo e texto verticais">
    <p:spTree>
      <p:nvGrpSpPr>
        <p:cNvPr id="1" name=""/>
        <p:cNvGrpSpPr/>
        <p:nvPr/>
      </p:nvGrpSpPr>
      <p:grpSpPr>
        <a:xfrm>
          <a:off x="0" y="0"/>
          <a:ext cx="0" cy="0"/>
          <a:chOff x="0" y="0"/>
          <a:chExt cx="0" cy="0"/>
        </a:xfrm>
      </p:grpSpPr>
      <p:sp>
        <p:nvSpPr>
          <p:cNvPr id="83" name="Shape 83"/>
          <p:cNvSpPr/>
          <p:nvPr>
            <p:ph type="title"/>
          </p:nvPr>
        </p:nvSpPr>
        <p:spPr>
          <a:xfrm>
            <a:off x="16306800" y="549276"/>
            <a:ext cx="4114800" cy="11703051"/>
          </a:xfrm>
          <a:prstGeom prst="rect">
            <a:avLst/>
          </a:prstGeom>
        </p:spPr>
        <p:txBody>
          <a:bodyPr/>
          <a:lstStyle/>
          <a:p>
            <a:pPr/>
            <a:r>
              <a:t>Title Text</a:t>
            </a:r>
          </a:p>
        </p:txBody>
      </p:sp>
      <p:sp>
        <p:nvSpPr>
          <p:cNvPr id="84" name="Shape 84"/>
          <p:cNvSpPr/>
          <p:nvPr>
            <p:ph type="body" idx="1"/>
          </p:nvPr>
        </p:nvSpPr>
        <p:spPr>
          <a:xfrm>
            <a:off x="3962400" y="549276"/>
            <a:ext cx="12039600" cy="1170305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5" name="Shape 85"/>
          <p:cNvSpPr/>
          <p:nvPr>
            <p:ph type="sldNum" sz="quarter" idx="2"/>
          </p:nvPr>
        </p:nvSpPr>
        <p:spPr>
          <a:xfrm>
            <a:off x="19906340" y="12808586"/>
            <a:ext cx="515262" cy="53847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219200" y="184149"/>
            <a:ext cx="21945600" cy="3016251"/>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ctr">
            <a:normAutofit fontScale="100000" lnSpcReduction="0"/>
          </a:bodyPr>
          <a:lstStyle/>
          <a:p>
            <a:pPr/>
            <a:r>
              <a:t>Title Text</a:t>
            </a:r>
          </a:p>
        </p:txBody>
      </p:sp>
      <p:sp>
        <p:nvSpPr>
          <p:cNvPr id="3" name="Shape 3"/>
          <p:cNvSpPr/>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785600" y="12344400"/>
            <a:ext cx="5689600" cy="736601"/>
          </a:xfrm>
          <a:prstGeom prst="rect">
            <a:avLst/>
          </a:prstGeom>
          <a:ln w="12700">
            <a:miter lim="400000"/>
          </a:ln>
        </p:spPr>
        <p:txBody>
          <a:bodyPr wrap="none" lIns="91438" tIns="91438" rIns="91438" bIns="91438" anchor="ctr">
            <a:spAutoFit/>
          </a:bodyPr>
          <a:lstStyle>
            <a:lvl1pPr algn="r">
              <a:defRPr sz="24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1828800"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j-lt"/>
          <a:ea typeface="+mj-ea"/>
          <a:cs typeface="+mj-cs"/>
          <a:sym typeface="Calibri"/>
        </a:defRPr>
      </a:lvl1pPr>
      <a:lvl2pPr marL="0" marR="0" indent="0" algn="ctr" defTabSz="1828800"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j-lt"/>
          <a:ea typeface="+mj-ea"/>
          <a:cs typeface="+mj-cs"/>
          <a:sym typeface="Calibri"/>
        </a:defRPr>
      </a:lvl2pPr>
      <a:lvl3pPr marL="0" marR="0" indent="0" algn="ctr" defTabSz="1828800"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j-lt"/>
          <a:ea typeface="+mj-ea"/>
          <a:cs typeface="+mj-cs"/>
          <a:sym typeface="Calibri"/>
        </a:defRPr>
      </a:lvl3pPr>
      <a:lvl4pPr marL="0" marR="0" indent="0" algn="ctr" defTabSz="1828800"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j-lt"/>
          <a:ea typeface="+mj-ea"/>
          <a:cs typeface="+mj-cs"/>
          <a:sym typeface="Calibri"/>
        </a:defRPr>
      </a:lvl4pPr>
      <a:lvl5pPr marL="0" marR="0" indent="0" algn="ctr" defTabSz="1828800"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j-lt"/>
          <a:ea typeface="+mj-ea"/>
          <a:cs typeface="+mj-cs"/>
          <a:sym typeface="Calibri"/>
        </a:defRPr>
      </a:lvl5pPr>
      <a:lvl6pPr marL="0" marR="0" indent="0" algn="ctr" defTabSz="1828800"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j-lt"/>
          <a:ea typeface="+mj-ea"/>
          <a:cs typeface="+mj-cs"/>
          <a:sym typeface="Calibri"/>
        </a:defRPr>
      </a:lvl6pPr>
      <a:lvl7pPr marL="0" marR="0" indent="0" algn="ctr" defTabSz="1828800"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j-lt"/>
          <a:ea typeface="+mj-ea"/>
          <a:cs typeface="+mj-cs"/>
          <a:sym typeface="Calibri"/>
        </a:defRPr>
      </a:lvl7pPr>
      <a:lvl8pPr marL="0" marR="0" indent="0" algn="ctr" defTabSz="1828800"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j-lt"/>
          <a:ea typeface="+mj-ea"/>
          <a:cs typeface="+mj-cs"/>
          <a:sym typeface="Calibri"/>
        </a:defRPr>
      </a:lvl8pPr>
      <a:lvl9pPr marL="0" marR="0" indent="0" algn="ctr" defTabSz="1828800"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j-lt"/>
          <a:ea typeface="+mj-ea"/>
          <a:cs typeface="+mj-cs"/>
          <a:sym typeface="Calibri"/>
        </a:defRPr>
      </a:lvl9pPr>
    </p:titleStyle>
    <p:bodyStyle>
      <a:lvl1pPr marL="685800" marR="0" indent="-685800" algn="l" defTabSz="1828800" rtl="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mj-lt"/>
          <a:ea typeface="+mj-ea"/>
          <a:cs typeface="+mj-cs"/>
          <a:sym typeface="Calibri"/>
        </a:defRPr>
      </a:lvl1pPr>
      <a:lvl2pPr marL="1110342" marR="0" indent="-653142" algn="l" defTabSz="1828800" rtl="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mj-lt"/>
          <a:ea typeface="+mj-ea"/>
          <a:cs typeface="+mj-cs"/>
          <a:sym typeface="Calibri"/>
        </a:defRPr>
      </a:lvl2pPr>
      <a:lvl3pPr marL="1524000" marR="0" indent="-609600" algn="l" defTabSz="1828800" rtl="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mj-lt"/>
          <a:ea typeface="+mj-ea"/>
          <a:cs typeface="+mj-cs"/>
          <a:sym typeface="Calibri"/>
        </a:defRPr>
      </a:lvl3pPr>
      <a:lvl4pPr marL="2103120" marR="0" indent="-731519" algn="l" defTabSz="1828800" rtl="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mj-lt"/>
          <a:ea typeface="+mj-ea"/>
          <a:cs typeface="+mj-cs"/>
          <a:sym typeface="Calibri"/>
        </a:defRPr>
      </a:lvl4pPr>
      <a:lvl5pPr marL="2560320" marR="0" indent="-731520" algn="l" defTabSz="1828800" rtl="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mj-lt"/>
          <a:ea typeface="+mj-ea"/>
          <a:cs typeface="+mj-cs"/>
          <a:sym typeface="Calibri"/>
        </a:defRPr>
      </a:lvl5pPr>
      <a:lvl6pPr marL="3017520" marR="0" indent="-731520" algn="l" defTabSz="1828800" rtl="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mj-lt"/>
          <a:ea typeface="+mj-ea"/>
          <a:cs typeface="+mj-cs"/>
          <a:sym typeface="Calibri"/>
        </a:defRPr>
      </a:lvl6pPr>
      <a:lvl7pPr marL="3474720" marR="0" indent="-731520" algn="l" defTabSz="1828800" rtl="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mj-lt"/>
          <a:ea typeface="+mj-ea"/>
          <a:cs typeface="+mj-cs"/>
          <a:sym typeface="Calibri"/>
        </a:defRPr>
      </a:lvl7pPr>
      <a:lvl8pPr marL="3931920" marR="0" indent="-731520" algn="l" defTabSz="1828800" rtl="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mj-lt"/>
          <a:ea typeface="+mj-ea"/>
          <a:cs typeface="+mj-cs"/>
          <a:sym typeface="Calibri"/>
        </a:defRPr>
      </a:lvl8pPr>
      <a:lvl9pPr marL="4389120" marR="0" indent="-731520" algn="l" defTabSz="1828800" rtl="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2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2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2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2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25.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2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7.png"/><Relationship Id="rId4" Type="http://schemas.openxmlformats.org/officeDocument/2006/relationships/image" Target="../media/image2.jpeg"/><Relationship Id="rId5" Type="http://schemas.openxmlformats.org/officeDocument/2006/relationships/image" Target="../media/image2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7.png"/><Relationship Id="rId4" Type="http://schemas.openxmlformats.org/officeDocument/2006/relationships/image" Target="../media/image2.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9.png"/><Relationship Id="rId4" Type="http://schemas.openxmlformats.org/officeDocument/2006/relationships/image" Target="../media/image2.jpeg"/><Relationship Id="rId5" Type="http://schemas.openxmlformats.org/officeDocument/2006/relationships/hyperlink" Target="https://github.com/XML-Comp/XML-Comp/pull/49" TargetMode="External"/><Relationship Id="rId6" Type="http://schemas.openxmlformats.org/officeDocument/2006/relationships/hyperlink" Target="https://github.com/tsuru/tsuru-client/pull/25" TargetMode="External"/><Relationship Id="rId7" Type="http://schemas.openxmlformats.org/officeDocument/2006/relationships/hyperlink" Target="https://github.com/XML-Comp/XML-Comp/pull/36" TargetMode="External"/><Relationship Id="rId8" Type="http://schemas.openxmlformats.org/officeDocument/2006/relationships/hyperlink" Target="https://github.com/XML-Comp/XML-Comp/pull/44"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hyperlink" Target="http://tsuru.io" TargetMode="External"/><Relationship Id="rId5" Type="http://schemas.openxmlformats.org/officeDocument/2006/relationships/image" Target="../media/image3.jpeg"/><Relationship Id="rId6" Type="http://schemas.openxmlformats.org/officeDocument/2006/relationships/image" Target="../media/image6.png"/><Relationship Id="rId7" Type="http://schemas.openxmlformats.org/officeDocument/2006/relationships/image" Target="../media/image2.jpeg"/><Relationship Id="rId8" Type="http://schemas.openxmlformats.org/officeDocument/2006/relationships/image" Target="../media/image7.png"/><Relationship Id="rId9" Type="http://schemas.openxmlformats.org/officeDocument/2006/relationships/hyperlink" Target="mailto:arxdsilva@gmail.com" TargetMode="External"/><Relationship Id="rId10" Type="http://schemas.openxmlformats.org/officeDocument/2006/relationships/image" Target="../media/image8.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0.png"/><Relationship Id="rId4" Type="http://schemas.openxmlformats.org/officeDocument/2006/relationships/image" Target="../media/image2.jpe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3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4.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3" name="image1.png"/>
          <p:cNvPicPr>
            <a:picLocks noChangeAspect="1"/>
          </p:cNvPicPr>
          <p:nvPr/>
        </p:nvPicPr>
        <p:blipFill>
          <a:blip r:embed="rId2">
            <a:extLst/>
          </a:blip>
          <a:srcRect l="2816" t="50182" r="2816" b="1"/>
          <a:stretch>
            <a:fillRect/>
          </a:stretch>
        </p:blipFill>
        <p:spPr>
          <a:xfrm>
            <a:off x="-1" y="-1"/>
            <a:ext cx="24384003" cy="4899066"/>
          </a:xfrm>
          <a:prstGeom prst="rect">
            <a:avLst/>
          </a:prstGeom>
          <a:ln w="12700">
            <a:miter lim="400000"/>
          </a:ln>
        </p:spPr>
      </p:pic>
      <p:pic>
        <p:nvPicPr>
          <p:cNvPr id="124" name="image5.jpeg"/>
          <p:cNvPicPr>
            <a:picLocks noChangeAspect="1"/>
          </p:cNvPicPr>
          <p:nvPr/>
        </p:nvPicPr>
        <p:blipFill>
          <a:blip r:embed="rId3">
            <a:extLst/>
          </a:blip>
          <a:stretch>
            <a:fillRect/>
          </a:stretch>
        </p:blipFill>
        <p:spPr>
          <a:xfrm>
            <a:off x="1779814" y="5307608"/>
            <a:ext cx="20824373" cy="2440953"/>
          </a:xfrm>
          <a:prstGeom prst="rect">
            <a:avLst/>
          </a:prstGeom>
          <a:ln w="12700">
            <a:miter lim="400000"/>
          </a:ln>
        </p:spPr>
      </p:pic>
      <p:pic>
        <p:nvPicPr>
          <p:cNvPr id="125" name="image1.png"/>
          <p:cNvPicPr>
            <a:picLocks noChangeAspect="1"/>
          </p:cNvPicPr>
          <p:nvPr/>
        </p:nvPicPr>
        <p:blipFill>
          <a:blip r:embed="rId2">
            <a:extLst/>
          </a:blip>
          <a:srcRect l="3503" t="0" r="2128" b="41479"/>
          <a:stretch>
            <a:fillRect/>
          </a:stretch>
        </p:blipFill>
        <p:spPr>
          <a:xfrm>
            <a:off x="-1" y="7961162"/>
            <a:ext cx="24384003" cy="575483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18" name="Shape 218"/>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19" name="Shape 219"/>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Tool</a:t>
            </a:r>
          </a:p>
        </p:txBody>
      </p:sp>
      <p:pic>
        <p:nvPicPr>
          <p:cNvPr id="220"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221" name="Shape 221"/>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XML-Comp (github.com/xml-comp/xml-comp)</a:t>
            </a:r>
          </a:p>
        </p:txBody>
      </p:sp>
      <p:sp>
        <p:nvSpPr>
          <p:cNvPr id="222" name="Shape 222"/>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23"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224" name="Shape 224"/>
          <p:cNvSpPr/>
          <p:nvPr/>
        </p:nvSpPr>
        <p:spPr>
          <a:xfrm>
            <a:off x="1077684" y="2546804"/>
            <a:ext cx="6074231" cy="5225597"/>
          </a:xfrm>
          <a:prstGeom prst="rect">
            <a:avLst/>
          </a:prstGeom>
          <a:solidFill>
            <a:srgbClr val="BFBFB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25" name="Shape 225"/>
          <p:cNvSpPr/>
          <p:nvPr/>
        </p:nvSpPr>
        <p:spPr>
          <a:xfrm>
            <a:off x="8229596" y="3862697"/>
            <a:ext cx="15601485" cy="3701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a:lnSpc>
                <a:spcPts val="7000"/>
              </a:lnSpc>
              <a:defRPr sz="4800">
                <a:solidFill>
                  <a:srgbClr val="595959"/>
                </a:solidFill>
                <a:latin typeface="AnonymousPro"/>
                <a:ea typeface="AnonymousPro"/>
                <a:cs typeface="AnonymousPro"/>
                <a:sym typeface="AnonymousPro"/>
              </a:defRPr>
            </a:pPr>
            <a:r>
              <a:t>OSS, 100% Go, CLI, Lib;</a:t>
            </a:r>
          </a:p>
          <a:p>
            <a:pPr algn="l">
              <a:lnSpc>
                <a:spcPts val="7000"/>
              </a:lnSpc>
              <a:defRPr sz="4800">
                <a:solidFill>
                  <a:srgbClr val="595959"/>
                </a:solidFill>
                <a:latin typeface="AnonymousPro"/>
                <a:ea typeface="AnonymousPro"/>
                <a:cs typeface="AnonymousPro"/>
                <a:sym typeface="AnonymousPro"/>
              </a:defRPr>
            </a:pPr>
            <a:r>
              <a:t>Born: xml-to-xml comparer;</a:t>
            </a:r>
          </a:p>
          <a:p>
            <a:pPr algn="l">
              <a:lnSpc>
                <a:spcPts val="7000"/>
              </a:lnSpc>
              <a:defRPr sz="4800">
                <a:solidFill>
                  <a:srgbClr val="595959"/>
                </a:solidFill>
                <a:latin typeface="AnonymousPro"/>
                <a:ea typeface="AnonymousPro"/>
                <a:cs typeface="AnonymousPro"/>
                <a:sym typeface="AnonymousPro"/>
              </a:defRPr>
            </a:pPr>
            <a:r>
              <a:t>Now: anything comparer;</a:t>
            </a:r>
          </a:p>
          <a:p>
            <a:pPr algn="l">
              <a:lnSpc>
                <a:spcPts val="7000"/>
              </a:lnSpc>
              <a:defRPr sz="4800">
                <a:solidFill>
                  <a:srgbClr val="595959"/>
                </a:solidFill>
                <a:latin typeface="AnonymousPro"/>
                <a:ea typeface="AnonymousPro"/>
                <a:cs typeface="AnonymousPro"/>
                <a:sym typeface="AnonymousPro"/>
              </a:defRPr>
            </a:pPr>
            <a:r>
              <a:t>Comparer: N:N relation</a:t>
            </a:r>
          </a:p>
        </p:txBody>
      </p:sp>
      <p:pic>
        <p:nvPicPr>
          <p:cNvPr id="226" name="Screen Shot 2017-05-15 at 2.22.17 PM.png"/>
          <p:cNvPicPr>
            <a:picLocks noChangeAspect="1"/>
          </p:cNvPicPr>
          <p:nvPr/>
        </p:nvPicPr>
        <p:blipFill>
          <a:blip r:embed="rId4">
            <a:extLst/>
          </a:blip>
          <a:stretch>
            <a:fillRect/>
          </a:stretch>
        </p:blipFill>
        <p:spPr>
          <a:xfrm>
            <a:off x="1090862" y="3152807"/>
            <a:ext cx="6047875" cy="4013590"/>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29" name="Shape 229"/>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30" name="Shape 230"/>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Tool</a:t>
            </a:r>
          </a:p>
        </p:txBody>
      </p:sp>
      <p:pic>
        <p:nvPicPr>
          <p:cNvPr id="231"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232" name="Shape 232"/>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XML-Comp</a:t>
            </a:r>
          </a:p>
        </p:txBody>
      </p:sp>
      <p:sp>
        <p:nvSpPr>
          <p:cNvPr id="233" name="Shape 233"/>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34"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235" name="Shape 235"/>
          <p:cNvSpPr/>
          <p:nvPr/>
        </p:nvSpPr>
        <p:spPr>
          <a:xfrm>
            <a:off x="1077684" y="2546804"/>
            <a:ext cx="6074231" cy="5225597"/>
          </a:xfrm>
          <a:prstGeom prst="rect">
            <a:avLst/>
          </a:prstGeom>
          <a:solidFill>
            <a:srgbClr val="BFBFB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36" name="Shape 236"/>
          <p:cNvSpPr/>
          <p:nvPr/>
        </p:nvSpPr>
        <p:spPr>
          <a:xfrm>
            <a:off x="8229596" y="3862697"/>
            <a:ext cx="15601485" cy="4590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a:lnSpc>
                <a:spcPts val="7000"/>
              </a:lnSpc>
              <a:defRPr sz="4800">
                <a:solidFill>
                  <a:srgbClr val="595959"/>
                </a:solidFill>
                <a:latin typeface="AnonymousPro"/>
                <a:ea typeface="AnonymousPro"/>
                <a:cs typeface="AnonymousPro"/>
                <a:sym typeface="AnonymousPro"/>
              </a:defRPr>
            </a:pPr>
            <a:r>
              <a:t>Baixo conhecimento tecnológico</a:t>
            </a:r>
          </a:p>
          <a:p>
            <a:pPr algn="l">
              <a:lnSpc>
                <a:spcPts val="7000"/>
              </a:lnSpc>
              <a:defRPr sz="4800">
                <a:solidFill>
                  <a:srgbClr val="595959"/>
                </a:solidFill>
                <a:latin typeface="AnonymousPro"/>
                <a:ea typeface="AnonymousPro"/>
                <a:cs typeface="AnonymousPro"/>
                <a:sym typeface="AnonymousPro"/>
              </a:defRPr>
            </a:pPr>
            <a:r>
              <a:t>Alta eficiência</a:t>
            </a:r>
          </a:p>
          <a:p>
            <a:pPr algn="l">
              <a:lnSpc>
                <a:spcPts val="7000"/>
              </a:lnSpc>
              <a:defRPr sz="4800">
                <a:solidFill>
                  <a:srgbClr val="595959"/>
                </a:solidFill>
                <a:latin typeface="AnonymousPro"/>
                <a:ea typeface="AnonymousPro"/>
                <a:cs typeface="AnonymousPro"/>
                <a:sym typeface="AnonymousPro"/>
              </a:defRPr>
            </a:pPr>
            <a:r>
              <a:t>Rápida</a:t>
            </a:r>
          </a:p>
          <a:p>
            <a:pPr algn="l">
              <a:lnSpc>
                <a:spcPts val="7000"/>
              </a:lnSpc>
              <a:defRPr sz="4800">
                <a:solidFill>
                  <a:srgbClr val="595959"/>
                </a:solidFill>
                <a:latin typeface="AnonymousPro"/>
                <a:ea typeface="AnonymousPro"/>
                <a:cs typeface="AnonymousPro"/>
                <a:sym typeface="AnonymousPro"/>
              </a:defRPr>
            </a:pPr>
            <a:r>
              <a:t>Confiável</a:t>
            </a:r>
          </a:p>
          <a:p>
            <a:pPr algn="l">
              <a:lnSpc>
                <a:spcPts val="7000"/>
              </a:lnSpc>
              <a:defRPr sz="4800">
                <a:solidFill>
                  <a:srgbClr val="595959"/>
                </a:solidFill>
                <a:latin typeface="AnonymousPro"/>
                <a:ea typeface="AnonymousPro"/>
                <a:cs typeface="AnonymousPro"/>
                <a:sym typeface="AnonymousPro"/>
              </a:defRPr>
            </a:pPr>
            <a:r>
              <a:t>XML</a:t>
            </a:r>
          </a:p>
        </p:txBody>
      </p:sp>
      <p:pic>
        <p:nvPicPr>
          <p:cNvPr id="237" name="a2.png"/>
          <p:cNvPicPr>
            <a:picLocks noChangeAspect="1"/>
          </p:cNvPicPr>
          <p:nvPr/>
        </p:nvPicPr>
        <p:blipFill>
          <a:blip r:embed="rId4">
            <a:extLst/>
          </a:blip>
          <a:stretch>
            <a:fillRect/>
          </a:stretch>
        </p:blipFill>
        <p:spPr>
          <a:xfrm>
            <a:off x="1686548" y="2546804"/>
            <a:ext cx="4856503" cy="5225597"/>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40" name="Shape 240"/>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41" name="Shape 241"/>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How?</a:t>
            </a:r>
          </a:p>
        </p:txBody>
      </p:sp>
      <p:pic>
        <p:nvPicPr>
          <p:cNvPr id="242"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243" name="Shape 243"/>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PoC: XML-Comp (2 horas)</a:t>
            </a:r>
          </a:p>
        </p:txBody>
      </p:sp>
      <p:sp>
        <p:nvSpPr>
          <p:cNvPr id="244" name="Shape 244"/>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45"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246" name="Shape 246"/>
          <p:cNvSpPr/>
          <p:nvPr/>
        </p:nvSpPr>
        <p:spPr>
          <a:xfrm>
            <a:off x="8229596" y="3862697"/>
            <a:ext cx="15601485" cy="5479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a:lnSpc>
                <a:spcPts val="7000"/>
              </a:lnSpc>
              <a:defRPr sz="4800">
                <a:solidFill>
                  <a:srgbClr val="595959"/>
                </a:solidFill>
                <a:latin typeface="AnonymousPro"/>
                <a:ea typeface="AnonymousPro"/>
                <a:cs typeface="AnonymousPro"/>
                <a:sym typeface="AnonymousPro"/>
              </a:defRPr>
            </a:pPr>
            <a:r>
              <a:t>Inputs: pasta Origem (EN) e Tradução (~)</a:t>
            </a:r>
          </a:p>
          <a:p>
            <a:pPr algn="l">
              <a:lnSpc>
                <a:spcPts val="7000"/>
              </a:lnSpc>
              <a:defRPr sz="4800">
                <a:solidFill>
                  <a:srgbClr val="595959"/>
                </a:solidFill>
                <a:latin typeface="AnonymousPro"/>
                <a:ea typeface="AnonymousPro"/>
                <a:cs typeface="AnonymousPro"/>
                <a:sym typeface="AnonymousPro"/>
              </a:defRPr>
            </a:pPr>
            <a:r>
              <a:t>Entrar na pasta</a:t>
            </a:r>
          </a:p>
          <a:p>
            <a:pPr algn="l">
              <a:lnSpc>
                <a:spcPts val="7000"/>
              </a:lnSpc>
              <a:defRPr sz="4800">
                <a:solidFill>
                  <a:srgbClr val="595959"/>
                </a:solidFill>
                <a:latin typeface="AnonymousPro"/>
                <a:ea typeface="AnonymousPro"/>
                <a:cs typeface="AnonymousPro"/>
                <a:sym typeface="AnonymousPro"/>
              </a:defRPr>
            </a:pPr>
            <a:r>
              <a:t>Abrir arquivos</a:t>
            </a:r>
          </a:p>
          <a:p>
            <a:pPr algn="l">
              <a:lnSpc>
                <a:spcPts val="7000"/>
              </a:lnSpc>
              <a:defRPr sz="4800">
                <a:solidFill>
                  <a:srgbClr val="595959"/>
                </a:solidFill>
                <a:latin typeface="AnonymousPro"/>
                <a:ea typeface="AnonymousPro"/>
                <a:cs typeface="AnonymousPro"/>
                <a:sym typeface="AnonymousPro"/>
              </a:defRPr>
            </a:pPr>
            <a:r>
              <a:t>Guardar tag’s das linhas</a:t>
            </a:r>
          </a:p>
          <a:p>
            <a:pPr algn="l">
              <a:lnSpc>
                <a:spcPts val="7000"/>
              </a:lnSpc>
              <a:defRPr sz="4800">
                <a:solidFill>
                  <a:srgbClr val="595959"/>
                </a:solidFill>
                <a:latin typeface="AnonymousPro"/>
                <a:ea typeface="AnonymousPro"/>
                <a:cs typeface="AnonymousPro"/>
                <a:sym typeface="AnonymousPro"/>
              </a:defRPr>
            </a:pPr>
            <a:r>
              <a:t>Comparar Origem-Tradução</a:t>
            </a:r>
          </a:p>
          <a:p>
            <a:pPr algn="l">
              <a:lnSpc>
                <a:spcPts val="7000"/>
              </a:lnSpc>
              <a:defRPr sz="4800">
                <a:solidFill>
                  <a:srgbClr val="595959"/>
                </a:solidFill>
                <a:latin typeface="AnonymousPro"/>
                <a:ea typeface="AnonymousPro"/>
                <a:cs typeface="AnonymousPro"/>
                <a:sym typeface="AnonymousPro"/>
              </a:defRPr>
            </a:pPr>
            <a:r>
              <a:t>Gerar diff’s</a:t>
            </a:r>
          </a:p>
        </p:txBody>
      </p:sp>
      <p:pic>
        <p:nvPicPr>
          <p:cNvPr id="247" name="pasted-image.png"/>
          <p:cNvPicPr>
            <a:picLocks noChangeAspect="1"/>
          </p:cNvPicPr>
          <p:nvPr/>
        </p:nvPicPr>
        <p:blipFill>
          <a:blip r:embed="rId4">
            <a:extLst/>
          </a:blip>
          <a:stretch>
            <a:fillRect/>
          </a:stretch>
        </p:blipFill>
        <p:spPr>
          <a:xfrm>
            <a:off x="357364" y="2644098"/>
            <a:ext cx="7514871" cy="5031009"/>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50" name="Shape 250"/>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51" name="Shape 251"/>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How? Problems</a:t>
            </a:r>
          </a:p>
        </p:txBody>
      </p:sp>
      <p:pic>
        <p:nvPicPr>
          <p:cNvPr id="252"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253" name="Shape 253"/>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PoC: XML-Comp (2 horas)</a:t>
            </a:r>
          </a:p>
        </p:txBody>
      </p:sp>
      <p:sp>
        <p:nvSpPr>
          <p:cNvPr id="254" name="Shape 254"/>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55"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256" name="Shape 256"/>
          <p:cNvSpPr/>
          <p:nvPr/>
        </p:nvSpPr>
        <p:spPr>
          <a:xfrm>
            <a:off x="8229596" y="3862697"/>
            <a:ext cx="15601485" cy="5479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a:lnSpc>
                <a:spcPts val="7000"/>
              </a:lnSpc>
              <a:defRPr sz="4800">
                <a:solidFill>
                  <a:srgbClr val="595959"/>
                </a:solidFill>
                <a:latin typeface="AnonymousPro"/>
                <a:ea typeface="AnonymousPro"/>
                <a:cs typeface="AnonymousPro"/>
                <a:sym typeface="AnonymousPro"/>
              </a:defRPr>
            </a:pPr>
            <a:r>
              <a:t>Inputs: pasta Origem (EN) e Tradução (~)</a:t>
            </a:r>
          </a:p>
          <a:p>
            <a:pPr algn="l">
              <a:lnSpc>
                <a:spcPts val="7000"/>
              </a:lnSpc>
              <a:defRPr sz="4800">
                <a:solidFill>
                  <a:srgbClr val="595959"/>
                </a:solidFill>
                <a:latin typeface="AnonymousPro"/>
                <a:ea typeface="AnonymousPro"/>
                <a:cs typeface="AnonymousPro"/>
                <a:sym typeface="AnonymousPro"/>
              </a:defRPr>
            </a:pPr>
            <a:r>
              <a:t>Entrar na pasta</a:t>
            </a:r>
          </a:p>
          <a:p>
            <a:pPr algn="l">
              <a:lnSpc>
                <a:spcPts val="7000"/>
              </a:lnSpc>
              <a:defRPr sz="4800">
                <a:solidFill>
                  <a:srgbClr val="595959"/>
                </a:solidFill>
                <a:latin typeface="AnonymousPro"/>
                <a:ea typeface="AnonymousPro"/>
                <a:cs typeface="AnonymousPro"/>
                <a:sym typeface="AnonymousPro"/>
              </a:defRPr>
            </a:pPr>
            <a:r>
              <a:t>Abrir arquivos</a:t>
            </a:r>
          </a:p>
          <a:p>
            <a:pPr algn="l">
              <a:lnSpc>
                <a:spcPts val="7000"/>
              </a:lnSpc>
              <a:defRPr sz="4800">
                <a:solidFill>
                  <a:srgbClr val="595959"/>
                </a:solidFill>
                <a:latin typeface="AnonymousPro"/>
                <a:ea typeface="AnonymousPro"/>
                <a:cs typeface="AnonymousPro"/>
                <a:sym typeface="AnonymousPro"/>
              </a:defRPr>
            </a:pPr>
            <a:r>
              <a:t>Guardar tag’s das linhas</a:t>
            </a:r>
          </a:p>
          <a:p>
            <a:pPr algn="l">
              <a:lnSpc>
                <a:spcPts val="7000"/>
              </a:lnSpc>
              <a:defRPr sz="4800">
                <a:solidFill>
                  <a:srgbClr val="595959"/>
                </a:solidFill>
                <a:latin typeface="AnonymousPro"/>
                <a:ea typeface="AnonymousPro"/>
                <a:cs typeface="AnonymousPro"/>
                <a:sym typeface="AnonymousPro"/>
              </a:defRPr>
            </a:pPr>
            <a:r>
              <a:t>Comparar Origem-Tradução</a:t>
            </a:r>
          </a:p>
          <a:p>
            <a:pPr algn="l">
              <a:lnSpc>
                <a:spcPts val="7000"/>
              </a:lnSpc>
              <a:defRPr sz="4800">
                <a:solidFill>
                  <a:srgbClr val="595959"/>
                </a:solidFill>
                <a:latin typeface="AnonymousPro"/>
                <a:ea typeface="AnonymousPro"/>
                <a:cs typeface="AnonymousPro"/>
                <a:sym typeface="AnonymousPro"/>
              </a:defRPr>
            </a:pPr>
            <a:r>
              <a:t>Gerar diff’s</a:t>
            </a:r>
          </a:p>
        </p:txBody>
      </p:sp>
      <p:pic>
        <p:nvPicPr>
          <p:cNvPr id="257" name="messy.png"/>
          <p:cNvPicPr>
            <a:picLocks noChangeAspect="1"/>
          </p:cNvPicPr>
          <p:nvPr/>
        </p:nvPicPr>
        <p:blipFill>
          <a:blip r:embed="rId4">
            <a:extLst/>
          </a:blip>
          <a:stretch>
            <a:fillRect/>
          </a:stretch>
        </p:blipFill>
        <p:spPr>
          <a:xfrm>
            <a:off x="3615644" y="2208535"/>
            <a:ext cx="18102024" cy="10737993"/>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7"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60" name="Shape 260"/>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61" name="Shape 261"/>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How? Problems</a:t>
            </a:r>
          </a:p>
        </p:txBody>
      </p:sp>
      <p:pic>
        <p:nvPicPr>
          <p:cNvPr id="262"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263" name="Shape 263"/>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64"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pic>
        <p:nvPicPr>
          <p:cNvPr id="265" name="pasted-image.png"/>
          <p:cNvPicPr>
            <a:picLocks noChangeAspect="1"/>
          </p:cNvPicPr>
          <p:nvPr/>
        </p:nvPicPr>
        <p:blipFill>
          <a:blip r:embed="rId4">
            <a:extLst/>
          </a:blip>
          <a:stretch>
            <a:fillRect/>
          </a:stretch>
        </p:blipFill>
        <p:spPr>
          <a:xfrm>
            <a:off x="6520226" y="2008504"/>
            <a:ext cx="11343548" cy="11343549"/>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67"/>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68" name="Shape 268"/>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69" name="Shape 269"/>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Tool - Problems</a:t>
            </a:r>
          </a:p>
        </p:txBody>
      </p:sp>
      <p:pic>
        <p:nvPicPr>
          <p:cNvPr id="270"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271" name="Shape 271"/>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PoC: XML-Comp (2 horas)</a:t>
            </a:r>
          </a:p>
        </p:txBody>
      </p:sp>
      <p:sp>
        <p:nvSpPr>
          <p:cNvPr id="272" name="Shape 272"/>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73"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274" name="Shape 274"/>
          <p:cNvSpPr/>
          <p:nvPr/>
        </p:nvSpPr>
        <p:spPr>
          <a:xfrm>
            <a:off x="8229596" y="3862697"/>
            <a:ext cx="15601485" cy="3701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a:lnSpc>
                <a:spcPts val="7000"/>
              </a:lnSpc>
              <a:defRPr sz="4800">
                <a:solidFill>
                  <a:srgbClr val="595959"/>
                </a:solidFill>
                <a:latin typeface="AnonymousPro"/>
                <a:ea typeface="AnonymousPro"/>
                <a:cs typeface="AnonymousPro"/>
                <a:sym typeface="AnonymousPro"/>
              </a:defRPr>
            </a:pPr>
            <a:r>
              <a:t>Comparava 1 pasta:1 pasta</a:t>
            </a:r>
          </a:p>
          <a:p>
            <a:pPr algn="l">
              <a:lnSpc>
                <a:spcPts val="7000"/>
              </a:lnSpc>
              <a:defRPr sz="4800">
                <a:solidFill>
                  <a:srgbClr val="595959"/>
                </a:solidFill>
                <a:latin typeface="AnonymousPro"/>
                <a:ea typeface="AnonymousPro"/>
                <a:cs typeface="AnonymousPro"/>
                <a:sym typeface="AnonymousPro"/>
              </a:defRPr>
            </a:pPr>
            <a:r>
              <a:t>Impossível de escalar (comparar N:N)</a:t>
            </a:r>
          </a:p>
          <a:p>
            <a:pPr algn="l">
              <a:lnSpc>
                <a:spcPts val="7000"/>
              </a:lnSpc>
              <a:defRPr sz="4800">
                <a:solidFill>
                  <a:srgbClr val="595959"/>
                </a:solidFill>
                <a:latin typeface="AnonymousPro"/>
                <a:ea typeface="AnonymousPro"/>
                <a:cs typeface="AnonymousPro"/>
                <a:sym typeface="AnonymousPro"/>
              </a:defRPr>
            </a:pPr>
          </a:p>
        </p:txBody>
      </p:sp>
      <p:pic>
        <p:nvPicPr>
          <p:cNvPr id="275" name="pasted-image.png"/>
          <p:cNvPicPr>
            <a:picLocks noChangeAspect="1"/>
          </p:cNvPicPr>
          <p:nvPr/>
        </p:nvPicPr>
        <p:blipFill>
          <a:blip r:embed="rId4">
            <a:extLst/>
          </a:blip>
          <a:stretch>
            <a:fillRect/>
          </a:stretch>
        </p:blipFill>
        <p:spPr>
          <a:xfrm>
            <a:off x="1392652" y="2779326"/>
            <a:ext cx="5695095" cy="3364429"/>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78" name="Shape 278"/>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79" name="Shape 279"/>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Improvements</a:t>
            </a:r>
          </a:p>
        </p:txBody>
      </p:sp>
      <p:pic>
        <p:nvPicPr>
          <p:cNvPr id="280"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281" name="Shape 281"/>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WHY?</a:t>
            </a:r>
          </a:p>
        </p:txBody>
      </p:sp>
      <p:sp>
        <p:nvSpPr>
          <p:cNvPr id="282" name="Shape 282"/>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83"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284" name="Shape 284"/>
          <p:cNvSpPr/>
          <p:nvPr/>
        </p:nvSpPr>
        <p:spPr>
          <a:xfrm>
            <a:off x="1077684" y="2546804"/>
            <a:ext cx="6074231" cy="5225597"/>
          </a:xfrm>
          <a:prstGeom prst="rect">
            <a:avLst/>
          </a:prstGeom>
          <a:solidFill>
            <a:srgbClr val="BFBFB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85" name="pasted-image.png"/>
          <p:cNvPicPr>
            <a:picLocks noChangeAspect="1"/>
          </p:cNvPicPr>
          <p:nvPr/>
        </p:nvPicPr>
        <p:blipFill>
          <a:blip r:embed="rId4">
            <a:extLst/>
          </a:blip>
          <a:stretch>
            <a:fillRect/>
          </a:stretch>
        </p:blipFill>
        <p:spPr>
          <a:xfrm>
            <a:off x="1012020" y="2489200"/>
            <a:ext cx="6074230" cy="5256692"/>
          </a:xfrm>
          <a:prstGeom prst="rect">
            <a:avLst/>
          </a:prstGeom>
          <a:ln w="12700">
            <a:miter lim="400000"/>
          </a:ln>
        </p:spPr>
      </p:pic>
      <p:sp>
        <p:nvSpPr>
          <p:cNvPr id="286" name="Shape 286"/>
          <p:cNvSpPr/>
          <p:nvPr/>
        </p:nvSpPr>
        <p:spPr>
          <a:xfrm>
            <a:off x="8229596" y="3862697"/>
            <a:ext cx="15601485" cy="1923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sz="4800">
                <a:solidFill>
                  <a:srgbClr val="595959"/>
                </a:solidFill>
                <a:latin typeface="AnonymousPro"/>
                <a:ea typeface="AnonymousPro"/>
                <a:cs typeface="AnonymousPro"/>
                <a:sym typeface="AnonymousPro"/>
              </a:defRPr>
            </a:lvl1pPr>
          </a:lstStyle>
          <a:p>
            <a:pPr/>
            <a:r>
              <a:t>Contribuidores, ater-se a legibilidade, menos complexidade. Existe um produto por trás?</a:t>
            </a:r>
          </a:p>
        </p:txBody>
      </p:sp>
      <p:pic>
        <p:nvPicPr>
          <p:cNvPr id="287" name="Screen Shot 2017-05-17 at 11.24.09 AM.png"/>
          <p:cNvPicPr>
            <a:picLocks noChangeAspect="1"/>
          </p:cNvPicPr>
          <p:nvPr/>
        </p:nvPicPr>
        <p:blipFill>
          <a:blip r:embed="rId5">
            <a:extLst/>
          </a:blip>
          <a:stretch>
            <a:fillRect/>
          </a:stretch>
        </p:blipFill>
        <p:spPr>
          <a:xfrm>
            <a:off x="-37885" y="2144907"/>
            <a:ext cx="24459770" cy="13452874"/>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7"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90" name="Shape 290"/>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91" name="Shape 291"/>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Improvements</a:t>
            </a:r>
          </a:p>
        </p:txBody>
      </p:sp>
      <p:pic>
        <p:nvPicPr>
          <p:cNvPr id="292"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293" name="Shape 293"/>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WHY?</a:t>
            </a:r>
          </a:p>
        </p:txBody>
      </p:sp>
      <p:sp>
        <p:nvSpPr>
          <p:cNvPr id="294" name="Shape 294"/>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95"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296" name="Shape 296"/>
          <p:cNvSpPr/>
          <p:nvPr/>
        </p:nvSpPr>
        <p:spPr>
          <a:xfrm>
            <a:off x="1077684" y="2546804"/>
            <a:ext cx="6074231" cy="5225597"/>
          </a:xfrm>
          <a:prstGeom prst="rect">
            <a:avLst/>
          </a:prstGeom>
          <a:solidFill>
            <a:srgbClr val="BFBFB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97" name="pasted-image.png"/>
          <p:cNvPicPr>
            <a:picLocks noChangeAspect="1"/>
          </p:cNvPicPr>
          <p:nvPr/>
        </p:nvPicPr>
        <p:blipFill>
          <a:blip r:embed="rId4">
            <a:extLst/>
          </a:blip>
          <a:stretch>
            <a:fillRect/>
          </a:stretch>
        </p:blipFill>
        <p:spPr>
          <a:xfrm>
            <a:off x="1012020" y="2489200"/>
            <a:ext cx="6074230" cy="5256692"/>
          </a:xfrm>
          <a:prstGeom prst="rect">
            <a:avLst/>
          </a:prstGeom>
          <a:ln w="12700">
            <a:miter lim="400000"/>
          </a:ln>
        </p:spPr>
      </p:pic>
      <p:sp>
        <p:nvSpPr>
          <p:cNvPr id="298" name="Shape 298"/>
          <p:cNvSpPr/>
          <p:nvPr/>
        </p:nvSpPr>
        <p:spPr>
          <a:xfrm>
            <a:off x="8229596" y="3862697"/>
            <a:ext cx="15601485" cy="1923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sz="4800">
                <a:solidFill>
                  <a:srgbClr val="595959"/>
                </a:solidFill>
                <a:latin typeface="AnonymousPro"/>
                <a:ea typeface="AnonymousPro"/>
                <a:cs typeface="AnonymousPro"/>
                <a:sym typeface="AnonymousPro"/>
              </a:defRPr>
            </a:lvl1pPr>
          </a:lstStyle>
          <a:p>
            <a:pPr/>
            <a:r>
              <a:t>Contribuidores, ater-se a legibilidade, menos complexidade. Existe um produto por trás?</a:t>
            </a:r>
          </a:p>
        </p:txBody>
      </p:sp>
      <p:pic>
        <p:nvPicPr>
          <p:cNvPr id="299" name="Screen Shot 2017-05-15 at 2.25.24 PM.png"/>
          <p:cNvPicPr>
            <a:picLocks noChangeAspect="1"/>
          </p:cNvPicPr>
          <p:nvPr/>
        </p:nvPicPr>
        <p:blipFill>
          <a:blip r:embed="rId5">
            <a:extLst/>
          </a:blip>
          <a:stretch>
            <a:fillRect/>
          </a:stretch>
        </p:blipFill>
        <p:spPr>
          <a:xfrm>
            <a:off x="-1" y="2473785"/>
            <a:ext cx="24384001" cy="8694694"/>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Shape 301"/>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02" name="Shape 302"/>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03" name="Shape 303"/>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Improvements</a:t>
            </a:r>
          </a:p>
        </p:txBody>
      </p:sp>
      <p:pic>
        <p:nvPicPr>
          <p:cNvPr id="304"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305" name="Shape 305"/>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WHY?</a:t>
            </a:r>
          </a:p>
        </p:txBody>
      </p:sp>
      <p:sp>
        <p:nvSpPr>
          <p:cNvPr id="306" name="Shape 306"/>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307"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308" name="Shape 308"/>
          <p:cNvSpPr/>
          <p:nvPr/>
        </p:nvSpPr>
        <p:spPr>
          <a:xfrm>
            <a:off x="1077684" y="2546804"/>
            <a:ext cx="6074231" cy="5225597"/>
          </a:xfrm>
          <a:prstGeom prst="rect">
            <a:avLst/>
          </a:prstGeom>
          <a:solidFill>
            <a:srgbClr val="BFBFB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09" name="Shape 309"/>
          <p:cNvSpPr/>
          <p:nvPr/>
        </p:nvSpPr>
        <p:spPr>
          <a:xfrm>
            <a:off x="8229596" y="3862697"/>
            <a:ext cx="15601485" cy="1923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sz="4800">
                <a:solidFill>
                  <a:srgbClr val="595959"/>
                </a:solidFill>
                <a:latin typeface="AnonymousPro"/>
                <a:ea typeface="AnonymousPro"/>
                <a:cs typeface="AnonymousPro"/>
                <a:sym typeface="AnonymousPro"/>
              </a:defRPr>
            </a:lvl1pPr>
          </a:lstStyle>
          <a:p>
            <a:pPr/>
            <a:r>
              <a:t>Contribuidores, ater-se a legibilidade, menos complexidade. Existe um produto por trás?</a:t>
            </a:r>
          </a:p>
        </p:txBody>
      </p:sp>
      <p:pic>
        <p:nvPicPr>
          <p:cNvPr id="310" name="Screen Shot 2017-05-15 at 3.33.55 PM.png"/>
          <p:cNvPicPr>
            <a:picLocks noChangeAspect="1"/>
          </p:cNvPicPr>
          <p:nvPr/>
        </p:nvPicPr>
        <p:blipFill>
          <a:blip r:embed="rId4">
            <a:extLst/>
          </a:blip>
          <a:srcRect l="0" t="0" r="0" b="24936"/>
          <a:stretch>
            <a:fillRect/>
          </a:stretch>
        </p:blipFill>
        <p:spPr>
          <a:xfrm>
            <a:off x="1085344" y="2045471"/>
            <a:ext cx="22427084" cy="10666464"/>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13" name="Shape 313"/>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14" name="Shape 314"/>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Improvements</a:t>
            </a:r>
          </a:p>
        </p:txBody>
      </p:sp>
      <p:pic>
        <p:nvPicPr>
          <p:cNvPr id="315"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316" name="Shape 316"/>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.tsuruignore</a:t>
            </a:r>
          </a:p>
        </p:txBody>
      </p:sp>
      <p:sp>
        <p:nvSpPr>
          <p:cNvPr id="317" name="Shape 317"/>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318"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319" name="Shape 319"/>
          <p:cNvSpPr/>
          <p:nvPr/>
        </p:nvSpPr>
        <p:spPr>
          <a:xfrm>
            <a:off x="8229596" y="3862697"/>
            <a:ext cx="15601485" cy="3701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a:lnSpc>
                <a:spcPts val="7000"/>
              </a:lnSpc>
              <a:defRPr sz="4800">
                <a:solidFill>
                  <a:srgbClr val="595959"/>
                </a:solidFill>
                <a:latin typeface="AnonymousPro"/>
                <a:ea typeface="AnonymousPro"/>
                <a:cs typeface="AnonymousPro"/>
                <a:sym typeface="AnonymousPro"/>
              </a:defRPr>
            </a:pPr>
            <a:r>
              <a:t>Deploy: </a:t>
            </a:r>
          </a:p>
          <a:p>
            <a:pPr algn="l">
              <a:lnSpc>
                <a:spcPts val="7000"/>
              </a:lnSpc>
              <a:defRPr sz="4800">
                <a:solidFill>
                  <a:srgbClr val="595959"/>
                </a:solidFill>
                <a:latin typeface="AnonymousPro"/>
                <a:ea typeface="AnonymousPro"/>
                <a:cs typeface="AnonymousPro"/>
                <a:sym typeface="AnonymousPro"/>
              </a:defRPr>
            </a:pPr>
            <a:r>
              <a:t>Ignorar arquivos/pastas</a:t>
            </a:r>
          </a:p>
          <a:p>
            <a:pPr algn="l">
              <a:lnSpc>
                <a:spcPts val="7000"/>
              </a:lnSpc>
              <a:defRPr sz="4800">
                <a:solidFill>
                  <a:srgbClr val="595959"/>
                </a:solidFill>
                <a:latin typeface="AnonymousPro"/>
                <a:ea typeface="AnonymousPro"/>
                <a:cs typeface="AnonymousPro"/>
                <a:sym typeface="AnonymousPro"/>
              </a:defRPr>
            </a:pPr>
            <a:r>
              <a:t>Menor tamanho de imagem da app</a:t>
            </a:r>
          </a:p>
          <a:p>
            <a:pPr algn="l">
              <a:lnSpc>
                <a:spcPts val="7000"/>
              </a:lnSpc>
              <a:defRPr sz="4800">
                <a:solidFill>
                  <a:srgbClr val="595959"/>
                </a:solidFill>
                <a:latin typeface="AnonymousPro"/>
                <a:ea typeface="AnonymousPro"/>
                <a:cs typeface="AnonymousPro"/>
                <a:sym typeface="AnonymousPro"/>
              </a:defRPr>
            </a:pPr>
            <a:r>
              <a:t>(-) Disco</a:t>
            </a:r>
          </a:p>
        </p:txBody>
      </p:sp>
      <p:pic>
        <p:nvPicPr>
          <p:cNvPr id="320" name="Screen Shot 2017-05-15 at 3.41.23 PM.png"/>
          <p:cNvPicPr>
            <a:picLocks noChangeAspect="1"/>
          </p:cNvPicPr>
          <p:nvPr/>
        </p:nvPicPr>
        <p:blipFill>
          <a:blip r:embed="rId4">
            <a:extLst/>
          </a:blip>
          <a:stretch>
            <a:fillRect/>
          </a:stretch>
        </p:blipFill>
        <p:spPr>
          <a:xfrm>
            <a:off x="205775" y="2787691"/>
            <a:ext cx="7819038" cy="3909520"/>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7" name="image1.png"/>
          <p:cNvPicPr>
            <a:picLocks noChangeAspect="1"/>
          </p:cNvPicPr>
          <p:nvPr/>
        </p:nvPicPr>
        <p:blipFill>
          <a:blip r:embed="rId2">
            <a:alphaModFix amt="64823"/>
            <a:extLst/>
          </a:blip>
          <a:stretch>
            <a:fillRect/>
          </a:stretch>
        </p:blipFill>
        <p:spPr>
          <a:xfrm rot="5400000">
            <a:off x="-4266459" y="4206811"/>
            <a:ext cx="13775651" cy="5242732"/>
          </a:xfrm>
          <a:prstGeom prst="rect">
            <a:avLst/>
          </a:prstGeom>
          <a:ln w="12700">
            <a:miter lim="400000"/>
          </a:ln>
        </p:spPr>
      </p:pic>
      <p:sp>
        <p:nvSpPr>
          <p:cNvPr id="128" name="Shape 128"/>
          <p:cNvSpPr/>
          <p:nvPr/>
        </p:nvSpPr>
        <p:spPr>
          <a:xfrm>
            <a:off x="3331029" y="-36869"/>
            <a:ext cx="21052972"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129" name="image6.png"/>
          <p:cNvPicPr>
            <a:picLocks noChangeAspect="1"/>
          </p:cNvPicPr>
          <p:nvPr/>
        </p:nvPicPr>
        <p:blipFill>
          <a:blip r:embed="rId3">
            <a:extLst/>
          </a:blip>
          <a:stretch>
            <a:fillRect/>
          </a:stretch>
        </p:blipFill>
        <p:spPr>
          <a:xfrm>
            <a:off x="707574" y="4382730"/>
            <a:ext cx="4876801" cy="4876801"/>
          </a:xfrm>
          <a:prstGeom prst="rect">
            <a:avLst/>
          </a:prstGeom>
          <a:ln w="12700">
            <a:miter lim="400000"/>
          </a:ln>
        </p:spPr>
      </p:pic>
      <p:pic>
        <p:nvPicPr>
          <p:cNvPr id="130" name="image5.jpeg"/>
          <p:cNvPicPr>
            <a:picLocks noChangeAspect="1"/>
          </p:cNvPicPr>
          <p:nvPr/>
        </p:nvPicPr>
        <p:blipFill>
          <a:blip r:embed="rId4">
            <a:extLst/>
          </a:blip>
          <a:stretch>
            <a:fillRect/>
          </a:stretch>
        </p:blipFill>
        <p:spPr>
          <a:xfrm>
            <a:off x="19626943" y="12820112"/>
            <a:ext cx="4204140" cy="492794"/>
          </a:xfrm>
          <a:prstGeom prst="rect">
            <a:avLst/>
          </a:prstGeom>
          <a:ln w="12700">
            <a:miter lim="400000"/>
          </a:ln>
        </p:spPr>
      </p:pic>
      <p:sp>
        <p:nvSpPr>
          <p:cNvPr id="131" name="Shape 131"/>
          <p:cNvSpPr/>
          <p:nvPr/>
        </p:nvSpPr>
        <p:spPr>
          <a:xfrm>
            <a:off x="6123316" y="3591561"/>
            <a:ext cx="17539137" cy="65328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sz="10400">
                <a:solidFill>
                  <a:srgbClr val="595959"/>
                </a:solidFill>
                <a:latin typeface="AnonymousPro"/>
                <a:ea typeface="AnonymousPro"/>
                <a:cs typeface="AnonymousPro"/>
                <a:sym typeface="AnonymousPro"/>
              </a:defRPr>
            </a:lvl1pPr>
          </a:lstStyle>
          <a:p>
            <a:pPr/>
            <a:r>
              <a:t>Processando milhares de arquivos para ajudar comunidades de tradução usando Go</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23" name="Shape 323"/>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24" name="Shape 324"/>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Improvements</a:t>
            </a:r>
          </a:p>
        </p:txBody>
      </p:sp>
      <p:pic>
        <p:nvPicPr>
          <p:cNvPr id="325"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326" name="Shape 326"/>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.tsuruignore processos</a:t>
            </a:r>
          </a:p>
        </p:txBody>
      </p:sp>
      <p:sp>
        <p:nvSpPr>
          <p:cNvPr id="327" name="Shape 327"/>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328"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329" name="Shape 329"/>
          <p:cNvSpPr/>
          <p:nvPr/>
        </p:nvSpPr>
        <p:spPr>
          <a:xfrm>
            <a:off x="8229596" y="3862697"/>
            <a:ext cx="15601485" cy="4590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a:lnSpc>
                <a:spcPts val="7000"/>
              </a:lnSpc>
              <a:defRPr sz="4800">
                <a:solidFill>
                  <a:srgbClr val="595959"/>
                </a:solidFill>
                <a:latin typeface="AnonymousPro"/>
                <a:ea typeface="AnonymousPro"/>
                <a:cs typeface="AnonymousPro"/>
                <a:sym typeface="AnonymousPro"/>
              </a:defRPr>
            </a:pPr>
            <a:r>
              <a:t>-&gt; Ler padrões</a:t>
            </a:r>
          </a:p>
          <a:p>
            <a:pPr algn="l">
              <a:lnSpc>
                <a:spcPts val="7000"/>
              </a:lnSpc>
              <a:defRPr sz="4800">
                <a:solidFill>
                  <a:srgbClr val="595959"/>
                </a:solidFill>
                <a:latin typeface="AnonymousPro"/>
                <a:ea typeface="AnonymousPro"/>
                <a:cs typeface="AnonymousPro"/>
                <a:sym typeface="AnonymousPro"/>
              </a:defRPr>
            </a:pPr>
            <a:r>
              <a:t>-&gt; Gerar padrões a serem ignorados</a:t>
            </a:r>
          </a:p>
          <a:p>
            <a:pPr algn="l">
              <a:lnSpc>
                <a:spcPts val="7000"/>
              </a:lnSpc>
              <a:defRPr sz="4800">
                <a:solidFill>
                  <a:srgbClr val="595959"/>
                </a:solidFill>
                <a:latin typeface="AnonymousPro"/>
                <a:ea typeface="AnonymousPro"/>
                <a:cs typeface="AnonymousPro"/>
                <a:sym typeface="AnonymousPro"/>
              </a:defRPr>
            </a:pPr>
            <a:r>
              <a:t>-&gt; Leitura do repositório</a:t>
            </a:r>
          </a:p>
          <a:p>
            <a:pPr algn="l">
              <a:lnSpc>
                <a:spcPts val="7000"/>
              </a:lnSpc>
              <a:defRPr sz="4800">
                <a:solidFill>
                  <a:srgbClr val="595959"/>
                </a:solidFill>
                <a:latin typeface="AnonymousPro"/>
                <a:ea typeface="AnonymousPro"/>
                <a:cs typeface="AnonymousPro"/>
                <a:sym typeface="AnonymousPro"/>
              </a:defRPr>
            </a:pPr>
            <a:r>
              <a:t>-&gt; Guardar locais de match com padrões</a:t>
            </a:r>
          </a:p>
          <a:p>
            <a:pPr algn="l">
              <a:lnSpc>
                <a:spcPts val="7000"/>
              </a:lnSpc>
              <a:defRPr sz="4800">
                <a:solidFill>
                  <a:srgbClr val="595959"/>
                </a:solidFill>
                <a:latin typeface="AnonymousPro"/>
                <a:ea typeface="AnonymousPro"/>
                <a:cs typeface="AnonymousPro"/>
                <a:sym typeface="AnonymousPro"/>
              </a:defRPr>
            </a:pPr>
            <a:r>
              <a:t>-&gt; Deploy + inteligente </a:t>
            </a:r>
          </a:p>
        </p:txBody>
      </p:sp>
      <p:pic>
        <p:nvPicPr>
          <p:cNvPr id="330" name="Screen Shot 2017-05-15 at 3.41.23 PM.png"/>
          <p:cNvPicPr>
            <a:picLocks noChangeAspect="1"/>
          </p:cNvPicPr>
          <p:nvPr/>
        </p:nvPicPr>
        <p:blipFill>
          <a:blip r:embed="rId4">
            <a:extLst/>
          </a:blip>
          <a:stretch>
            <a:fillRect/>
          </a:stretch>
        </p:blipFill>
        <p:spPr>
          <a:xfrm>
            <a:off x="205775" y="2787691"/>
            <a:ext cx="7819038" cy="3909520"/>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33" name="Shape 333"/>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34" name="Shape 334"/>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Improvements</a:t>
            </a:r>
          </a:p>
        </p:txBody>
      </p:sp>
      <p:pic>
        <p:nvPicPr>
          <p:cNvPr id="335"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336" name="Shape 336"/>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337"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338" name="Shape 338"/>
          <p:cNvSpPr/>
          <p:nvPr/>
        </p:nvSpPr>
        <p:spPr>
          <a:xfrm>
            <a:off x="2467199" y="2182495"/>
            <a:ext cx="19449602" cy="11255721"/>
          </a:xfrm>
          <a:prstGeom prst="roundRect">
            <a:avLst>
              <a:gd name="adj" fmla="val 14548"/>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lstStyle>
            <a:lvl1pPr algn="l" defTabSz="914400">
              <a:defRPr sz="4400"/>
            </a:lvl1pPr>
          </a:lstStyle>
          <a:p>
            <a:pPr/>
            <a:r>
              <a:t>Deploy - client</a:t>
            </a:r>
          </a:p>
        </p:txBody>
      </p:sp>
      <p:grpSp>
        <p:nvGrpSpPr>
          <p:cNvPr id="341" name="Group 341"/>
          <p:cNvGrpSpPr/>
          <p:nvPr/>
        </p:nvGrpSpPr>
        <p:grpSpPr>
          <a:xfrm>
            <a:off x="3990699" y="6882948"/>
            <a:ext cx="8578928" cy="1172298"/>
            <a:chOff x="0" y="0"/>
            <a:chExt cx="8578927" cy="1172297"/>
          </a:xfrm>
        </p:grpSpPr>
        <p:sp>
          <p:nvSpPr>
            <p:cNvPr id="339" name="Shape 339"/>
            <p:cNvSpPr/>
            <p:nvPr/>
          </p:nvSpPr>
          <p:spPr>
            <a:xfrm>
              <a:off x="0" y="0"/>
              <a:ext cx="2853184" cy="1172298"/>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spcBef>
                  <a:spcPts val="300"/>
                </a:spcBef>
                <a:defRPr sz="4400"/>
              </a:lvl1pPr>
            </a:lstStyle>
            <a:p>
              <a:pPr/>
              <a:r>
                <a:t>path list</a:t>
              </a:r>
            </a:p>
          </p:txBody>
        </p:sp>
        <p:sp>
          <p:nvSpPr>
            <p:cNvPr id="340" name="Shape 340"/>
            <p:cNvSpPr/>
            <p:nvPr/>
          </p:nvSpPr>
          <p:spPr>
            <a:xfrm flipH="1" flipV="1">
              <a:off x="3072920" y="546858"/>
              <a:ext cx="5506008" cy="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lgn="l" defTabSz="914400">
                <a:defRPr sz="1800"/>
              </a:pPr>
            </a:p>
          </p:txBody>
        </p:sp>
      </p:grpSp>
      <p:sp>
        <p:nvSpPr>
          <p:cNvPr id="342" name="Shape 342"/>
          <p:cNvSpPr/>
          <p:nvPr/>
        </p:nvSpPr>
        <p:spPr>
          <a:xfrm>
            <a:off x="3990699" y="10542172"/>
            <a:ext cx="2853184" cy="1689085"/>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defTabSz="914400">
              <a:defRPr sz="4400"/>
            </a:lvl1pPr>
          </a:lstStyle>
          <a:p>
            <a:pPr/>
            <a:r>
              <a:t>Pasta</a:t>
            </a:r>
          </a:p>
        </p:txBody>
      </p:sp>
      <p:grpSp>
        <p:nvGrpSpPr>
          <p:cNvPr id="345" name="Group 345"/>
          <p:cNvGrpSpPr/>
          <p:nvPr/>
        </p:nvGrpSpPr>
        <p:grpSpPr>
          <a:xfrm>
            <a:off x="11079107" y="10542172"/>
            <a:ext cx="4111643" cy="1689085"/>
            <a:chOff x="0" y="0"/>
            <a:chExt cx="4111642" cy="1689084"/>
          </a:xfrm>
        </p:grpSpPr>
        <p:sp>
          <p:nvSpPr>
            <p:cNvPr id="343" name="Shape 343"/>
            <p:cNvSpPr/>
            <p:nvPr/>
          </p:nvSpPr>
          <p:spPr>
            <a:xfrm>
              <a:off x="1258458" y="0"/>
              <a:ext cx="2853185" cy="1689085"/>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4400"/>
              </a:lvl1pPr>
            </a:lstStyle>
            <a:p>
              <a:pPr/>
              <a:r>
                <a:t>API</a:t>
              </a:r>
            </a:p>
          </p:txBody>
        </p:sp>
        <p:sp>
          <p:nvSpPr>
            <p:cNvPr id="344" name="Shape 344"/>
            <p:cNvSpPr/>
            <p:nvPr/>
          </p:nvSpPr>
          <p:spPr>
            <a:xfrm>
              <a:off x="0" y="844543"/>
              <a:ext cx="1196668" cy="1"/>
            </a:xfrm>
            <a:prstGeom prst="line">
              <a:avLst/>
            </a:prstGeom>
            <a:noFill/>
            <a:ln w="25400" cap="flat">
              <a:solidFill>
                <a:schemeClr val="accent2"/>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lgn="l" defTabSz="914400">
                <a:defRPr sz="1800"/>
              </a:pPr>
            </a:p>
          </p:txBody>
        </p:sp>
      </p:grpSp>
      <p:grpSp>
        <p:nvGrpSpPr>
          <p:cNvPr id="348" name="Group 348"/>
          <p:cNvGrpSpPr/>
          <p:nvPr/>
        </p:nvGrpSpPr>
        <p:grpSpPr>
          <a:xfrm>
            <a:off x="6905673" y="10542172"/>
            <a:ext cx="4111643" cy="1689085"/>
            <a:chOff x="0" y="0"/>
            <a:chExt cx="4111642" cy="1689084"/>
          </a:xfrm>
        </p:grpSpPr>
        <p:sp>
          <p:nvSpPr>
            <p:cNvPr id="346" name="Shape 346"/>
            <p:cNvSpPr/>
            <p:nvPr/>
          </p:nvSpPr>
          <p:spPr>
            <a:xfrm>
              <a:off x="1258458" y="0"/>
              <a:ext cx="2853185" cy="1689085"/>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3800"/>
              </a:lvl1pPr>
            </a:lstStyle>
            <a:p>
              <a:pPr/>
              <a:r>
                <a:t>Compactada</a:t>
              </a:r>
            </a:p>
          </p:txBody>
        </p:sp>
        <p:sp>
          <p:nvSpPr>
            <p:cNvPr id="347" name="Shape 347"/>
            <p:cNvSpPr/>
            <p:nvPr/>
          </p:nvSpPr>
          <p:spPr>
            <a:xfrm>
              <a:off x="0" y="844543"/>
              <a:ext cx="1196668" cy="1"/>
            </a:xfrm>
            <a:prstGeom prst="line">
              <a:avLst/>
            </a:prstGeom>
            <a:noFill/>
            <a:ln w="25400" cap="flat">
              <a:solidFill>
                <a:schemeClr val="accent2"/>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lgn="l" defTabSz="914400">
                <a:defRPr sz="1800"/>
              </a:pPr>
            </a:p>
          </p:txBody>
        </p:sp>
      </p:grpSp>
      <p:grpSp>
        <p:nvGrpSpPr>
          <p:cNvPr id="358" name="Group 358"/>
          <p:cNvGrpSpPr/>
          <p:nvPr/>
        </p:nvGrpSpPr>
        <p:grpSpPr>
          <a:xfrm>
            <a:off x="15266723" y="6758950"/>
            <a:ext cx="4939428" cy="6098207"/>
            <a:chOff x="0" y="0"/>
            <a:chExt cx="4939426" cy="6098206"/>
          </a:xfrm>
        </p:grpSpPr>
        <p:grpSp>
          <p:nvGrpSpPr>
            <p:cNvPr id="354" name="Group 354"/>
            <p:cNvGrpSpPr/>
            <p:nvPr/>
          </p:nvGrpSpPr>
          <p:grpSpPr>
            <a:xfrm>
              <a:off x="1643719" y="2920153"/>
              <a:ext cx="3295708" cy="3178054"/>
              <a:chOff x="0" y="0"/>
              <a:chExt cx="3295706" cy="3178052"/>
            </a:xfrm>
          </p:grpSpPr>
          <p:sp>
            <p:nvSpPr>
              <p:cNvPr id="349" name="Shape 349"/>
              <p:cNvSpPr/>
              <p:nvPr/>
            </p:nvSpPr>
            <p:spPr>
              <a:xfrm>
                <a:off x="0" y="0"/>
                <a:ext cx="3295707" cy="3178053"/>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defTabSz="914400">
                  <a:defRPr sz="1800"/>
                </a:pPr>
              </a:p>
            </p:txBody>
          </p:sp>
          <p:sp>
            <p:nvSpPr>
              <p:cNvPr id="350" name="Shape 350"/>
              <p:cNvSpPr/>
              <p:nvPr/>
            </p:nvSpPr>
            <p:spPr>
              <a:xfrm>
                <a:off x="283110" y="259008"/>
                <a:ext cx="1181471" cy="1172298"/>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1100"/>
                </a:lvl1pPr>
              </a:lstStyle>
              <a:p>
                <a:pPr/>
                <a:r>
                  <a:t>Unit</a:t>
                </a:r>
              </a:p>
            </p:txBody>
          </p:sp>
          <p:sp>
            <p:nvSpPr>
              <p:cNvPr id="351" name="Shape 351"/>
              <p:cNvSpPr/>
              <p:nvPr/>
            </p:nvSpPr>
            <p:spPr>
              <a:xfrm>
                <a:off x="283110" y="1799727"/>
                <a:ext cx="1181471" cy="1172299"/>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1100"/>
                </a:lvl1pPr>
              </a:lstStyle>
              <a:p>
                <a:pPr/>
                <a:r>
                  <a:t>Unit</a:t>
                </a:r>
              </a:p>
            </p:txBody>
          </p:sp>
          <p:sp>
            <p:nvSpPr>
              <p:cNvPr id="352" name="Shape 352"/>
              <p:cNvSpPr/>
              <p:nvPr/>
            </p:nvSpPr>
            <p:spPr>
              <a:xfrm>
                <a:off x="1823829" y="259008"/>
                <a:ext cx="1181471" cy="1172298"/>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1100"/>
                </a:lvl1pPr>
              </a:lstStyle>
              <a:p>
                <a:pPr/>
                <a:r>
                  <a:t>Unit</a:t>
                </a:r>
              </a:p>
            </p:txBody>
          </p:sp>
          <p:sp>
            <p:nvSpPr>
              <p:cNvPr id="353" name="Shape 353"/>
              <p:cNvSpPr/>
              <p:nvPr/>
            </p:nvSpPr>
            <p:spPr>
              <a:xfrm>
                <a:off x="1823829" y="1799727"/>
                <a:ext cx="1181471" cy="1172299"/>
              </a:xfrm>
              <a:prstGeom prst="ellipse">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1100"/>
                </a:lvl1pPr>
              </a:lstStyle>
              <a:p>
                <a:pPr/>
                <a:r>
                  <a:t>Unit</a:t>
                </a:r>
              </a:p>
            </p:txBody>
          </p:sp>
        </p:grpSp>
        <p:sp>
          <p:nvSpPr>
            <p:cNvPr id="355" name="Shape 355"/>
            <p:cNvSpPr/>
            <p:nvPr/>
          </p:nvSpPr>
          <p:spPr>
            <a:xfrm>
              <a:off x="0" y="4605192"/>
              <a:ext cx="1596114" cy="1"/>
            </a:xfrm>
            <a:prstGeom prst="line">
              <a:avLst/>
            </a:prstGeom>
            <a:noFill/>
            <a:ln w="25400" cap="flat">
              <a:solidFill>
                <a:schemeClr val="accent2"/>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lgn="l" defTabSz="914400">
                <a:defRPr sz="1800"/>
              </a:pPr>
            </a:p>
          </p:txBody>
        </p:sp>
        <p:sp>
          <p:nvSpPr>
            <p:cNvPr id="356" name="Shape 356"/>
            <p:cNvSpPr/>
            <p:nvPr/>
          </p:nvSpPr>
          <p:spPr>
            <a:xfrm>
              <a:off x="1864980" y="0"/>
              <a:ext cx="2853184" cy="1689085"/>
            </a:xfrm>
            <a:prstGeom prst="roundRect">
              <a:avLst>
                <a:gd name="adj" fmla="val 25338"/>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4400"/>
              </a:lvl1pPr>
            </a:lstStyle>
            <a:p>
              <a:pPr/>
              <a:r>
                <a:t>“Web”</a:t>
              </a:r>
            </a:p>
          </p:txBody>
        </p:sp>
        <p:sp>
          <p:nvSpPr>
            <p:cNvPr id="357" name="Shape 357"/>
            <p:cNvSpPr/>
            <p:nvPr/>
          </p:nvSpPr>
          <p:spPr>
            <a:xfrm rot="16200000">
              <a:off x="2735039" y="1960824"/>
              <a:ext cx="1113065" cy="659057"/>
            </a:xfrm>
            <a:prstGeom prst="leftRightArrow">
              <a:avLst>
                <a:gd name="adj1" fmla="val 32000"/>
                <a:gd name="adj2" fmla="val 67555"/>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l" defTabSz="914400">
                <a:defRPr sz="1800"/>
              </a:pPr>
            </a:p>
          </p:txBody>
        </p:sp>
      </p:grpSp>
      <p:sp>
        <p:nvSpPr>
          <p:cNvPr id="359" name="Shape 359"/>
          <p:cNvSpPr/>
          <p:nvPr/>
        </p:nvSpPr>
        <p:spPr>
          <a:xfrm>
            <a:off x="3990699" y="4178715"/>
            <a:ext cx="2853185" cy="1172298"/>
          </a:xfrm>
          <a:prstGeom prst="rect">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lvl1pPr defTabSz="914400">
              <a:spcBef>
                <a:spcPts val="300"/>
              </a:spcBef>
              <a:defRPr sz="3800"/>
            </a:lvl1pPr>
          </a:lstStyle>
          <a:p>
            <a:pPr/>
            <a:r>
              <a:t>.tsuruignore</a:t>
            </a:r>
          </a:p>
        </p:txBody>
      </p:sp>
      <p:sp>
        <p:nvSpPr>
          <p:cNvPr id="360" name="Shape 360"/>
          <p:cNvSpPr/>
          <p:nvPr/>
        </p:nvSpPr>
        <p:spPr>
          <a:xfrm>
            <a:off x="7235488" y="2616446"/>
            <a:ext cx="3709139" cy="1826038"/>
          </a:xfrm>
          <a:prstGeom prst="wedgeEllipseCallout">
            <a:avLst>
              <a:gd name="adj1" fmla="val -57839"/>
              <a:gd name="adj2" fmla="val 34530"/>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nchor="ctr"/>
          <a:lstStyle/>
          <a:p>
            <a:pPr algn="l" defTabSz="914400">
              <a:defRPr sz="4400"/>
            </a:pPr>
            <a:r>
              <a:t>.git</a:t>
            </a:r>
          </a:p>
          <a:p>
            <a:pPr algn="l" defTabSz="914400">
              <a:defRPr sz="4400"/>
            </a:pPr>
            <a:r>
              <a:t>*_test.go</a:t>
            </a:r>
          </a:p>
        </p:txBody>
      </p:sp>
      <p:grpSp>
        <p:nvGrpSpPr>
          <p:cNvPr id="363" name="Group 363"/>
          <p:cNvGrpSpPr/>
          <p:nvPr/>
        </p:nvGrpSpPr>
        <p:grpSpPr>
          <a:xfrm>
            <a:off x="6918944" y="4178715"/>
            <a:ext cx="8723605" cy="1172298"/>
            <a:chOff x="0" y="0"/>
            <a:chExt cx="8723604" cy="1172297"/>
          </a:xfrm>
        </p:grpSpPr>
        <p:sp>
          <p:nvSpPr>
            <p:cNvPr id="361" name="Shape 361"/>
            <p:cNvSpPr/>
            <p:nvPr/>
          </p:nvSpPr>
          <p:spPr>
            <a:xfrm>
              <a:off x="5870420" y="0"/>
              <a:ext cx="2853184" cy="1172298"/>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spcBef>
                  <a:spcPts val="300"/>
                </a:spcBef>
                <a:defRPr sz="4400"/>
              </a:lvl1pPr>
            </a:lstStyle>
            <a:p>
              <a:pPr/>
              <a:r>
                <a:t>Separar padrões</a:t>
              </a:r>
            </a:p>
          </p:txBody>
        </p:sp>
        <p:sp>
          <p:nvSpPr>
            <p:cNvPr id="362" name="Shape 362"/>
            <p:cNvSpPr/>
            <p:nvPr/>
          </p:nvSpPr>
          <p:spPr>
            <a:xfrm>
              <a:off x="0" y="646477"/>
              <a:ext cx="5795359" cy="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lgn="l" defTabSz="914400">
                <a:defRPr sz="1800"/>
              </a:pPr>
            </a:p>
          </p:txBody>
        </p:sp>
      </p:grpSp>
      <p:grpSp>
        <p:nvGrpSpPr>
          <p:cNvPr id="366" name="Group 366"/>
          <p:cNvGrpSpPr/>
          <p:nvPr/>
        </p:nvGrpSpPr>
        <p:grpSpPr>
          <a:xfrm>
            <a:off x="12789365" y="5354934"/>
            <a:ext cx="2853184" cy="2661022"/>
            <a:chOff x="0" y="0"/>
            <a:chExt cx="2853183" cy="2661020"/>
          </a:xfrm>
        </p:grpSpPr>
        <p:sp>
          <p:nvSpPr>
            <p:cNvPr id="364" name="Shape 364"/>
            <p:cNvSpPr/>
            <p:nvPr/>
          </p:nvSpPr>
          <p:spPr>
            <a:xfrm>
              <a:off x="0" y="1488723"/>
              <a:ext cx="2853184" cy="1172298"/>
            </a:xfrm>
            <a:prstGeom prst="rect">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spcBef>
                  <a:spcPts val="300"/>
                </a:spcBef>
                <a:defRPr sz="4400">
                  <a:latin typeface="+mn-lt"/>
                  <a:ea typeface="+mn-ea"/>
                  <a:cs typeface="+mn-cs"/>
                  <a:sym typeface="Helvetica"/>
                </a:defRPr>
              </a:lvl1pPr>
            </a:lstStyle>
            <a:p>
              <a:pPr/>
              <a:r>
                <a:t>pathFinder</a:t>
              </a:r>
            </a:p>
          </p:txBody>
        </p:sp>
        <p:sp>
          <p:nvSpPr>
            <p:cNvPr id="365" name="Shape 365"/>
            <p:cNvSpPr/>
            <p:nvPr/>
          </p:nvSpPr>
          <p:spPr>
            <a:xfrm flipH="1">
              <a:off x="1442791" y="0"/>
              <a:ext cx="1" cy="1302826"/>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lgn="l" defTabSz="914400">
                <a:defRPr sz="1800"/>
              </a:pPr>
            </a:p>
          </p:txBody>
        </p:sp>
      </p:grpSp>
      <p:grpSp>
        <p:nvGrpSpPr>
          <p:cNvPr id="369" name="Group 369"/>
          <p:cNvGrpSpPr/>
          <p:nvPr/>
        </p:nvGrpSpPr>
        <p:grpSpPr>
          <a:xfrm>
            <a:off x="5312688" y="8135770"/>
            <a:ext cx="4859961" cy="2993186"/>
            <a:chOff x="0" y="0"/>
            <a:chExt cx="4859960" cy="2993184"/>
          </a:xfrm>
        </p:grpSpPr>
        <p:sp>
          <p:nvSpPr>
            <p:cNvPr id="367" name="Shape 367"/>
            <p:cNvSpPr/>
            <p:nvPr/>
          </p:nvSpPr>
          <p:spPr>
            <a:xfrm flipH="1">
              <a:off x="-1" y="0"/>
              <a:ext cx="2" cy="2325876"/>
            </a:xfrm>
            <a:prstGeom prst="line">
              <a:avLst/>
            </a:prstGeom>
            <a:noFill/>
            <a:ln w="25400" cap="flat">
              <a:solidFill>
                <a:schemeClr val="accent6"/>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lgn="l" defTabSz="914400">
                <a:defRPr sz="1800"/>
              </a:pPr>
            </a:p>
          </p:txBody>
        </p:sp>
        <p:sp>
          <p:nvSpPr>
            <p:cNvPr id="368" name="Shape 368"/>
            <p:cNvSpPr/>
            <p:nvPr/>
          </p:nvSpPr>
          <p:spPr>
            <a:xfrm>
              <a:off x="1585344" y="647256"/>
              <a:ext cx="3274617" cy="2345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78" y="0"/>
                  </a:moveTo>
                  <a:cubicBezTo>
                    <a:pt x="2094" y="0"/>
                    <a:pt x="0" y="2923"/>
                    <a:pt x="0" y="6530"/>
                  </a:cubicBezTo>
                  <a:lnTo>
                    <a:pt x="0" y="6819"/>
                  </a:lnTo>
                  <a:cubicBezTo>
                    <a:pt x="0" y="10426"/>
                    <a:pt x="2094" y="13349"/>
                    <a:pt x="4678" y="13349"/>
                  </a:cubicBezTo>
                  <a:lnTo>
                    <a:pt x="6338" y="13349"/>
                  </a:lnTo>
                  <a:lnTo>
                    <a:pt x="2995" y="21600"/>
                  </a:lnTo>
                  <a:lnTo>
                    <a:pt x="8461" y="13349"/>
                  </a:lnTo>
                  <a:lnTo>
                    <a:pt x="16922" y="13349"/>
                  </a:lnTo>
                  <a:cubicBezTo>
                    <a:pt x="19506" y="13349"/>
                    <a:pt x="21600" y="10426"/>
                    <a:pt x="21600" y="6819"/>
                  </a:cubicBezTo>
                  <a:lnTo>
                    <a:pt x="21600" y="6530"/>
                  </a:lnTo>
                  <a:cubicBezTo>
                    <a:pt x="21600" y="2923"/>
                    <a:pt x="19506" y="0"/>
                    <a:pt x="16922" y="0"/>
                  </a:cubicBezTo>
                  <a:lnTo>
                    <a:pt x="4678" y="0"/>
                  </a:lnTo>
                  <a:close/>
                </a:path>
              </a:pathLst>
            </a:cu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4400"/>
              </a:lvl1pPr>
            </a:lstStyle>
            <a:p>
              <a:pPr/>
              <a:r>
                <a:t>Adicionar?</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3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3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3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3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9" grpId="10"/>
      <p:bldP build="whole" bldLvl="1" animBg="1" rev="0" advAuto="0" spid="345" grpId="3"/>
      <p:bldP build="whole" bldLvl="1" animBg="1" rev="0" advAuto="0" spid="348" grpId="2"/>
      <p:bldP build="whole" bldLvl="1" animBg="1" rev="0" advAuto="0" spid="359" grpId="5"/>
      <p:bldP build="whole" bldLvl="1" animBg="1" rev="0" advAuto="0" spid="360" grpId="6"/>
      <p:bldP build="whole" bldLvl="1" animBg="1" rev="0" advAuto="0" spid="342" grpId="1"/>
      <p:bldP build="whole" bldLvl="1" animBg="1" rev="0" advAuto="0" spid="366" grpId="8"/>
      <p:bldP build="whole" bldLvl="1" animBg="1" rev="0" advAuto="0" spid="341" grpId="9"/>
      <p:bldP build="whole" bldLvl="1" animBg="1" rev="0" advAuto="0" spid="363" grpId="7"/>
      <p:bldP build="whole" bldLvl="1" animBg="1" rev="0" advAuto="0" spid="358" grpId="4"/>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72" name="Shape 372"/>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73" name="Shape 373"/>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Improvements</a:t>
            </a:r>
          </a:p>
        </p:txBody>
      </p:sp>
      <p:pic>
        <p:nvPicPr>
          <p:cNvPr id="374"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375" name="Shape 375"/>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376"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pic>
        <p:nvPicPr>
          <p:cNvPr id="377" name="solution.png"/>
          <p:cNvPicPr>
            <a:picLocks noChangeAspect="1"/>
          </p:cNvPicPr>
          <p:nvPr/>
        </p:nvPicPr>
        <p:blipFill>
          <a:blip r:embed="rId4">
            <a:extLst/>
          </a:blip>
          <a:stretch>
            <a:fillRect/>
          </a:stretch>
        </p:blipFill>
        <p:spPr>
          <a:xfrm>
            <a:off x="337481" y="2326442"/>
            <a:ext cx="23709038" cy="10177539"/>
          </a:xfrm>
          <a:prstGeom prst="rect">
            <a:avLst/>
          </a:prstGeom>
          <a:ln w="12700">
            <a:miter lim="400000"/>
          </a:ln>
        </p:spPr>
      </p:pic>
      <p:sp>
        <p:nvSpPr>
          <p:cNvPr id="378" name="Shape 378"/>
          <p:cNvSpPr/>
          <p:nvPr/>
        </p:nvSpPr>
        <p:spPr>
          <a:xfrm>
            <a:off x="15140216" y="6931590"/>
            <a:ext cx="8666236" cy="31292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a:defRPr sz="4800">
                <a:latin typeface="+mn-lt"/>
                <a:ea typeface="+mn-ea"/>
                <a:cs typeface="+mn-cs"/>
                <a:sym typeface="Helvetica"/>
              </a:defRPr>
            </a:pPr>
            <a:r>
              <a:t>Recursão</a:t>
            </a:r>
          </a:p>
          <a:p>
            <a:pPr algn="l">
              <a:defRPr sz="4800">
                <a:latin typeface="+mn-lt"/>
                <a:ea typeface="+mn-ea"/>
                <a:cs typeface="+mn-cs"/>
                <a:sym typeface="Helvetica"/>
              </a:defRPr>
            </a:pPr>
            <a:r>
              <a:t>Organizar pacote</a:t>
            </a:r>
          </a:p>
          <a:p>
            <a:pPr algn="l">
              <a:defRPr sz="4800">
                <a:latin typeface="+mn-lt"/>
                <a:ea typeface="+mn-ea"/>
                <a:cs typeface="+mn-cs"/>
                <a:sym typeface="Helvetica"/>
              </a:defRPr>
            </a:pPr>
            <a:r>
              <a:t>Definir limites</a:t>
            </a:r>
          </a:p>
        </p:txBody>
      </p:sp>
      <p:sp>
        <p:nvSpPr>
          <p:cNvPr id="379" name="Shape 379"/>
          <p:cNvSpPr/>
          <p:nvPr/>
        </p:nvSpPr>
        <p:spPr>
          <a:xfrm>
            <a:off x="2693351" y="7141529"/>
            <a:ext cx="644177" cy="1656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sz="4800">
                <a:latin typeface="+mn-lt"/>
                <a:ea typeface="+mn-ea"/>
                <a:cs typeface="+mn-cs"/>
                <a:sym typeface="Helvetica"/>
              </a:defRPr>
            </a:lvl1pPr>
          </a:lstStyle>
          <a:p>
            <a:pPr/>
            <a:r>
              <a:t>1</a:t>
            </a:r>
          </a:p>
        </p:txBody>
      </p:sp>
      <p:sp>
        <p:nvSpPr>
          <p:cNvPr id="380" name="Shape 380"/>
          <p:cNvSpPr/>
          <p:nvPr/>
        </p:nvSpPr>
        <p:spPr>
          <a:xfrm>
            <a:off x="6372626" y="3453346"/>
            <a:ext cx="644177" cy="1656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sz="4800">
                <a:latin typeface="+mn-lt"/>
                <a:ea typeface="+mn-ea"/>
                <a:cs typeface="+mn-cs"/>
                <a:sym typeface="Helvetica"/>
              </a:defRPr>
            </a:lvl1pPr>
          </a:lstStyle>
          <a:p>
            <a:pPr/>
            <a:r>
              <a:t>2</a:t>
            </a:r>
          </a:p>
        </p:txBody>
      </p:sp>
      <p:sp>
        <p:nvSpPr>
          <p:cNvPr id="381" name="Shape 381"/>
          <p:cNvSpPr/>
          <p:nvPr/>
        </p:nvSpPr>
        <p:spPr>
          <a:xfrm>
            <a:off x="8183726" y="7141529"/>
            <a:ext cx="644176" cy="1656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sz="4800">
                <a:latin typeface="+mn-lt"/>
                <a:ea typeface="+mn-ea"/>
                <a:cs typeface="+mn-cs"/>
                <a:sym typeface="Helvetica"/>
              </a:defRPr>
            </a:lvl1pPr>
          </a:lstStyle>
          <a:p>
            <a:pPr/>
            <a:r>
              <a:t>3</a:t>
            </a:r>
          </a:p>
        </p:txBody>
      </p:sp>
      <p:sp>
        <p:nvSpPr>
          <p:cNvPr id="382" name="Shape 382"/>
          <p:cNvSpPr/>
          <p:nvPr/>
        </p:nvSpPr>
        <p:spPr>
          <a:xfrm>
            <a:off x="16173494" y="2516268"/>
            <a:ext cx="644177" cy="1656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sz="4800">
                <a:latin typeface="+mn-lt"/>
                <a:ea typeface="+mn-ea"/>
                <a:cs typeface="+mn-cs"/>
                <a:sym typeface="Helvetica"/>
              </a:defRPr>
            </a:lvl1pPr>
          </a:lstStyle>
          <a:p>
            <a:pPr/>
            <a:r>
              <a:t>4</a:t>
            </a:r>
          </a:p>
        </p:txBody>
      </p:sp>
      <p:sp>
        <p:nvSpPr>
          <p:cNvPr id="383" name="Shape 383"/>
          <p:cNvSpPr/>
          <p:nvPr/>
        </p:nvSpPr>
        <p:spPr>
          <a:xfrm>
            <a:off x="21406924" y="2516268"/>
            <a:ext cx="644177" cy="1656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sz="4800">
                <a:latin typeface="+mn-lt"/>
                <a:ea typeface="+mn-ea"/>
                <a:cs typeface="+mn-cs"/>
                <a:sym typeface="Helvetica"/>
              </a:defRPr>
            </a:lvl1pPr>
          </a:lstStyle>
          <a:p>
            <a:pPr/>
            <a:r>
              <a:t>5</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86" name="Shape 386"/>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87" name="Shape 387"/>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Improvements</a:t>
            </a:r>
          </a:p>
        </p:txBody>
      </p:sp>
      <p:pic>
        <p:nvPicPr>
          <p:cNvPr id="388"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389" name="Shape 389"/>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390"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pic>
        <p:nvPicPr>
          <p:cNvPr id="391" name="messy.png"/>
          <p:cNvPicPr>
            <a:picLocks noChangeAspect="1"/>
          </p:cNvPicPr>
          <p:nvPr/>
        </p:nvPicPr>
        <p:blipFill>
          <a:blip r:embed="rId4">
            <a:extLst/>
          </a:blip>
          <a:stretch>
            <a:fillRect/>
          </a:stretch>
        </p:blipFill>
        <p:spPr>
          <a:xfrm>
            <a:off x="3615644" y="2208535"/>
            <a:ext cx="18102024" cy="10737993"/>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1"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nvSpPr>
        <p:spPr>
          <a:xfrm>
            <a:off x="-1" y="-1"/>
            <a:ext cx="24384001"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94" name="Shape 394"/>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395" name="Shape 395"/>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Code: Slice vs Maps</a:t>
            </a:r>
          </a:p>
        </p:txBody>
      </p:sp>
      <p:pic>
        <p:nvPicPr>
          <p:cNvPr id="396"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397" name="Shape 397"/>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398"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pic>
        <p:nvPicPr>
          <p:cNvPr id="399" name="Screen Shot 2017-07-21 at 11.51.47 AM.png"/>
          <p:cNvPicPr>
            <a:picLocks noChangeAspect="1"/>
          </p:cNvPicPr>
          <p:nvPr/>
        </p:nvPicPr>
        <p:blipFill>
          <a:blip r:embed="rId4">
            <a:extLst/>
          </a:blip>
          <a:stretch>
            <a:fillRect/>
          </a:stretch>
        </p:blipFill>
        <p:spPr>
          <a:xfrm>
            <a:off x="893006" y="2013193"/>
            <a:ext cx="22983513" cy="10743773"/>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nvSpPr>
        <p:spPr>
          <a:xfrm>
            <a:off x="-1" y="-1"/>
            <a:ext cx="24384001"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402" name="Shape 402"/>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403" name="Shape 403"/>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Code: Slice vs Maps</a:t>
            </a:r>
          </a:p>
        </p:txBody>
      </p:sp>
      <p:pic>
        <p:nvPicPr>
          <p:cNvPr id="404"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405" name="Shape 405"/>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406"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407" name="Shape 407"/>
          <p:cNvSpPr/>
          <p:nvPr/>
        </p:nvSpPr>
        <p:spPr>
          <a:xfrm>
            <a:off x="2422503" y="2728340"/>
            <a:ext cx="9717985" cy="1270001"/>
          </a:xfrm>
          <a:prstGeom prst="rect">
            <a:avLst/>
          </a:prstGeom>
          <a:solidFill>
            <a:srgbClr val="FFFFFF"/>
          </a:solidFill>
          <a:ln w="25400">
            <a:solidFill>
              <a:schemeClr val="accent1"/>
            </a:solidFill>
          </a:ln>
          <a:effectLst>
            <a:outerShdw sx="100000" sy="100000" kx="0" ky="0" algn="b" rotWithShape="0" blurRad="76200" dist="38100" dir="5400000">
              <a:srgbClr val="000000">
                <a:alpha val="35000"/>
              </a:srgbClr>
            </a:outerShdw>
          </a:effectLst>
        </p:spPr>
        <p:txBody>
          <a:bodyPr lIns="91438" tIns="91438" rIns="91438" bIns="91438" anchor="ctr"/>
          <a:lstStyle/>
          <a:p>
            <a:pPr/>
          </a:p>
        </p:txBody>
      </p:sp>
      <p:sp>
        <p:nvSpPr>
          <p:cNvPr id="408" name="Shape 408"/>
          <p:cNvSpPr/>
          <p:nvPr/>
        </p:nvSpPr>
        <p:spPr>
          <a:xfrm>
            <a:off x="2698966" y="2728340"/>
            <a:ext cx="1270001" cy="1270001"/>
          </a:xfrm>
          <a:prstGeom prst="ellipse">
            <a:avLst/>
          </a:prstGeom>
          <a:solidFill>
            <a:srgbClr val="FFFFFF"/>
          </a:solidFill>
          <a:ln w="25400">
            <a:solidFill>
              <a:schemeClr val="accent1"/>
            </a:solidFill>
          </a:ln>
          <a:effectLst>
            <a:outerShdw sx="100000" sy="100000" kx="0" ky="0" algn="b" rotWithShape="0" blurRad="76200" dist="38100" dir="5400000">
              <a:srgbClr val="000000">
                <a:alpha val="35000"/>
              </a:srgbClr>
            </a:outerShdw>
          </a:effectLst>
        </p:spPr>
        <p:txBody>
          <a:bodyPr lIns="91438" tIns="91438" rIns="91438" bIns="91438" anchor="ctr"/>
          <a:lstStyle/>
          <a:p>
            <a:pPr/>
          </a:p>
        </p:txBody>
      </p:sp>
      <p:sp>
        <p:nvSpPr>
          <p:cNvPr id="409" name="Shape 409"/>
          <p:cNvSpPr/>
          <p:nvPr/>
        </p:nvSpPr>
        <p:spPr>
          <a:xfrm>
            <a:off x="4318863" y="2728340"/>
            <a:ext cx="1270001" cy="1270001"/>
          </a:xfrm>
          <a:prstGeom prst="ellipse">
            <a:avLst/>
          </a:prstGeom>
          <a:solidFill>
            <a:srgbClr val="FFFFFF"/>
          </a:solidFill>
          <a:ln w="25400">
            <a:solidFill>
              <a:schemeClr val="accent1"/>
            </a:solidFill>
          </a:ln>
          <a:effectLst>
            <a:outerShdw sx="100000" sy="100000" kx="0" ky="0" algn="b" rotWithShape="0" blurRad="76200" dist="38100" dir="5400000">
              <a:srgbClr val="000000">
                <a:alpha val="35000"/>
              </a:srgbClr>
            </a:outerShdw>
          </a:effectLst>
        </p:spPr>
        <p:txBody>
          <a:bodyPr lIns="91438" tIns="91438" rIns="91438" bIns="91438" anchor="ctr"/>
          <a:lstStyle/>
          <a:p>
            <a:pPr/>
          </a:p>
        </p:txBody>
      </p:sp>
      <p:sp>
        <p:nvSpPr>
          <p:cNvPr id="410" name="Shape 410"/>
          <p:cNvSpPr/>
          <p:nvPr/>
        </p:nvSpPr>
        <p:spPr>
          <a:xfrm>
            <a:off x="5938761" y="2728340"/>
            <a:ext cx="1270001" cy="1270001"/>
          </a:xfrm>
          <a:prstGeom prst="ellipse">
            <a:avLst/>
          </a:prstGeom>
          <a:solidFill>
            <a:srgbClr val="FFFFFF"/>
          </a:solidFill>
          <a:ln w="25400">
            <a:solidFill>
              <a:schemeClr val="accent1"/>
            </a:solidFill>
          </a:ln>
          <a:effectLst>
            <a:outerShdw sx="100000" sy="100000" kx="0" ky="0" algn="b" rotWithShape="0" blurRad="76200" dist="38100" dir="5400000">
              <a:srgbClr val="000000">
                <a:alpha val="35000"/>
              </a:srgbClr>
            </a:outerShdw>
          </a:effectLst>
        </p:spPr>
        <p:txBody>
          <a:bodyPr lIns="91438" tIns="91438" rIns="91438" bIns="91438" anchor="ctr"/>
          <a:lstStyle/>
          <a:p>
            <a:pPr/>
          </a:p>
        </p:txBody>
      </p:sp>
      <p:sp>
        <p:nvSpPr>
          <p:cNvPr id="411" name="Shape 411"/>
          <p:cNvSpPr/>
          <p:nvPr/>
        </p:nvSpPr>
        <p:spPr>
          <a:xfrm>
            <a:off x="7558659" y="2728340"/>
            <a:ext cx="1270001" cy="1270001"/>
          </a:xfrm>
          <a:prstGeom prst="ellipse">
            <a:avLst/>
          </a:prstGeom>
          <a:solidFill>
            <a:srgbClr val="FFFFFF"/>
          </a:solidFill>
          <a:ln w="25400">
            <a:solidFill>
              <a:schemeClr val="accent1"/>
            </a:solidFill>
          </a:ln>
          <a:effectLst>
            <a:outerShdw sx="100000" sy="100000" kx="0" ky="0" algn="b" rotWithShape="0" blurRad="76200" dist="38100" dir="5400000">
              <a:srgbClr val="000000">
                <a:alpha val="35000"/>
              </a:srgbClr>
            </a:outerShdw>
          </a:effectLst>
        </p:spPr>
        <p:txBody>
          <a:bodyPr lIns="91438" tIns="91438" rIns="91438" bIns="91438" anchor="ctr"/>
          <a:lstStyle/>
          <a:p>
            <a:pPr/>
          </a:p>
        </p:txBody>
      </p:sp>
      <p:sp>
        <p:nvSpPr>
          <p:cNvPr id="412" name="Shape 412"/>
          <p:cNvSpPr/>
          <p:nvPr/>
        </p:nvSpPr>
        <p:spPr>
          <a:xfrm>
            <a:off x="9178557" y="2728340"/>
            <a:ext cx="1270001" cy="1270001"/>
          </a:xfrm>
          <a:prstGeom prst="ellipse">
            <a:avLst/>
          </a:prstGeom>
          <a:solidFill>
            <a:srgbClr val="FFFFFF"/>
          </a:solidFill>
          <a:ln w="25400">
            <a:solidFill>
              <a:schemeClr val="accent1"/>
            </a:solidFill>
          </a:ln>
          <a:effectLst>
            <a:outerShdw sx="100000" sy="100000" kx="0" ky="0" algn="b" rotWithShape="0" blurRad="76200" dist="38100" dir="5400000">
              <a:srgbClr val="000000">
                <a:alpha val="35000"/>
              </a:srgbClr>
            </a:outerShdw>
          </a:effectLst>
        </p:spPr>
        <p:txBody>
          <a:bodyPr lIns="91438" tIns="91438" rIns="91438" bIns="91438" anchor="ctr"/>
          <a:lstStyle/>
          <a:p>
            <a:pPr/>
          </a:p>
        </p:txBody>
      </p:sp>
      <p:sp>
        <p:nvSpPr>
          <p:cNvPr id="413" name="Shape 413"/>
          <p:cNvSpPr/>
          <p:nvPr/>
        </p:nvSpPr>
        <p:spPr>
          <a:xfrm>
            <a:off x="10798455" y="2728340"/>
            <a:ext cx="1270001" cy="1270001"/>
          </a:xfrm>
          <a:prstGeom prst="ellipse">
            <a:avLst/>
          </a:prstGeom>
          <a:solidFill>
            <a:srgbClr val="FFFFFF"/>
          </a:solidFill>
          <a:ln w="25400">
            <a:solidFill>
              <a:schemeClr val="accent1"/>
            </a:solidFill>
          </a:ln>
          <a:effectLst>
            <a:outerShdw sx="100000" sy="100000" kx="0" ky="0" algn="b" rotWithShape="0" blurRad="76200" dist="38100" dir="5400000">
              <a:srgbClr val="000000">
                <a:alpha val="35000"/>
              </a:srgbClr>
            </a:outerShdw>
          </a:effectLst>
        </p:spPr>
        <p:txBody>
          <a:bodyPr lIns="91438" tIns="91438" rIns="91438" bIns="91438" anchor="ctr"/>
          <a:lstStyle/>
          <a:p>
            <a:pPr/>
          </a:p>
        </p:txBody>
      </p:sp>
      <p:grpSp>
        <p:nvGrpSpPr>
          <p:cNvPr id="421" name="Group 421"/>
          <p:cNvGrpSpPr/>
          <p:nvPr/>
        </p:nvGrpSpPr>
        <p:grpSpPr>
          <a:xfrm>
            <a:off x="2422503" y="7372911"/>
            <a:ext cx="9717985" cy="1270001"/>
            <a:chOff x="0" y="0"/>
            <a:chExt cx="9717983" cy="1270000"/>
          </a:xfrm>
        </p:grpSpPr>
        <p:sp>
          <p:nvSpPr>
            <p:cNvPr id="414" name="Shape 414"/>
            <p:cNvSpPr/>
            <p:nvPr/>
          </p:nvSpPr>
          <p:spPr>
            <a:xfrm>
              <a:off x="0" y="0"/>
              <a:ext cx="9717984" cy="1270000"/>
            </a:xfrm>
            <a:prstGeom prst="rect">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15" name="Shape 415"/>
            <p:cNvSpPr/>
            <p:nvPr/>
          </p:nvSpPr>
          <p:spPr>
            <a:xfrm>
              <a:off x="276462"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16" name="Shape 416"/>
            <p:cNvSpPr/>
            <p:nvPr/>
          </p:nvSpPr>
          <p:spPr>
            <a:xfrm>
              <a:off x="1896360"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17" name="Shape 417"/>
            <p:cNvSpPr/>
            <p:nvPr/>
          </p:nvSpPr>
          <p:spPr>
            <a:xfrm>
              <a:off x="3516258"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18" name="Shape 418"/>
            <p:cNvSpPr/>
            <p:nvPr/>
          </p:nvSpPr>
          <p:spPr>
            <a:xfrm>
              <a:off x="5136156"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19" name="Shape 419"/>
            <p:cNvSpPr/>
            <p:nvPr/>
          </p:nvSpPr>
          <p:spPr>
            <a:xfrm>
              <a:off x="6756054"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20" name="Shape 420"/>
            <p:cNvSpPr/>
            <p:nvPr/>
          </p:nvSpPr>
          <p:spPr>
            <a:xfrm>
              <a:off x="8375952"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grpSp>
      <p:sp>
        <p:nvSpPr>
          <p:cNvPr id="422" name="Shape 422"/>
          <p:cNvSpPr/>
          <p:nvPr/>
        </p:nvSpPr>
        <p:spPr>
          <a:xfrm>
            <a:off x="10771673" y="2728340"/>
            <a:ext cx="1270001" cy="1270001"/>
          </a:xfrm>
          <a:prstGeom prst="ellipse">
            <a:avLst/>
          </a:prstGeom>
          <a:solidFill>
            <a:schemeClr val="accent2"/>
          </a:solidFill>
          <a:ln w="25400">
            <a:solidFill>
              <a:srgbClr val="8C3A38"/>
            </a:solidFill>
          </a:ln>
          <a:effectLst>
            <a:outerShdw sx="100000" sy="100000" kx="0" ky="0" algn="b" rotWithShape="0" blurRad="76200" dist="38100" dir="5400000">
              <a:srgbClr val="000000">
                <a:alpha val="35000"/>
              </a:srgbClr>
            </a:outerShdw>
          </a:effectLst>
        </p:spPr>
        <p:txBody>
          <a:bodyPr lIns="91438" tIns="91438" rIns="91438" bIns="91438" anchor="ctr"/>
          <a:lstStyle/>
          <a:p>
            <a:pPr>
              <a:defRPr>
                <a:solidFill>
                  <a:srgbClr val="FFFFFF"/>
                </a:solidFill>
              </a:defRPr>
            </a:pPr>
          </a:p>
        </p:txBody>
      </p:sp>
      <p:sp>
        <p:nvSpPr>
          <p:cNvPr id="423" name="Shape 423"/>
          <p:cNvSpPr/>
          <p:nvPr/>
        </p:nvSpPr>
        <p:spPr>
          <a:xfrm flipH="1" flipV="1">
            <a:off x="2851344" y="2278693"/>
            <a:ext cx="8860303" cy="1"/>
          </a:xfrm>
          <a:prstGeom prst="line">
            <a:avLst/>
          </a:prstGeom>
          <a:ln w="25400">
            <a:solidFill>
              <a:schemeClr val="accent1"/>
            </a:solidFill>
            <a:tailEnd type="triangle"/>
          </a:ln>
          <a:effectLst>
            <a:outerShdw sx="100000" sy="100000" kx="0" ky="0" algn="b" rotWithShape="0" blurRad="76200" dist="38100" dir="5400000">
              <a:srgbClr val="000000">
                <a:alpha val="35000"/>
              </a:srgbClr>
            </a:outerShdw>
          </a:effectLst>
        </p:spPr>
        <p:txBody>
          <a:bodyPr lIns="45718" tIns="45718" rIns="45718" bIns="45718"/>
          <a:lstStyle/>
          <a:p>
            <a:pPr/>
          </a:p>
        </p:txBody>
      </p:sp>
      <p:sp>
        <p:nvSpPr>
          <p:cNvPr id="424" name="Shape 424"/>
          <p:cNvSpPr/>
          <p:nvPr/>
        </p:nvSpPr>
        <p:spPr>
          <a:xfrm>
            <a:off x="2438918" y="6858000"/>
            <a:ext cx="9254586" cy="0"/>
          </a:xfrm>
          <a:prstGeom prst="line">
            <a:avLst/>
          </a:prstGeom>
          <a:ln w="25400">
            <a:solidFill>
              <a:schemeClr val="accent1"/>
            </a:solidFill>
            <a:tailEnd type="triangle"/>
          </a:ln>
          <a:effectLst>
            <a:outerShdw sx="100000" sy="100000" kx="0" ky="0" algn="b" rotWithShape="0" blurRad="76200" dist="38100" dir="5400000">
              <a:srgbClr val="000000">
                <a:alpha val="35000"/>
              </a:srgbClr>
            </a:outerShdw>
          </a:effectLst>
        </p:spPr>
        <p:txBody>
          <a:bodyPr lIns="45718" tIns="45718" rIns="45718" bIns="45718"/>
          <a:lstStyle/>
          <a:p>
            <a:pPr/>
          </a:p>
        </p:txBody>
      </p:sp>
      <p:sp>
        <p:nvSpPr>
          <p:cNvPr id="425" name="Shape 425"/>
          <p:cNvSpPr/>
          <p:nvPr/>
        </p:nvSpPr>
        <p:spPr>
          <a:xfrm>
            <a:off x="2687734" y="7372911"/>
            <a:ext cx="1270001" cy="1270001"/>
          </a:xfrm>
          <a:prstGeom prst="ellipse">
            <a:avLst/>
          </a:prstGeom>
          <a:solidFill>
            <a:schemeClr val="accent2"/>
          </a:solidFill>
          <a:ln w="25400">
            <a:solidFill>
              <a:srgbClr val="8C3A38"/>
            </a:solidFill>
          </a:ln>
          <a:effectLst>
            <a:outerShdw sx="100000" sy="100000" kx="0" ky="0" algn="b" rotWithShape="0" blurRad="76200" dist="38100" dir="5400000">
              <a:srgbClr val="000000">
                <a:alpha val="35000"/>
              </a:srgbClr>
            </a:outerShdw>
          </a:effectLst>
        </p:spPr>
        <p:txBody>
          <a:bodyPr lIns="91438" tIns="91438" rIns="91438" bIns="91438" anchor="ctr"/>
          <a:lstStyle/>
          <a:p>
            <a:pPr>
              <a:defRPr>
                <a:solidFill>
                  <a:srgbClr val="FFFFFF"/>
                </a:solidFill>
              </a:defRPr>
            </a:pPr>
          </a:p>
        </p:txBody>
      </p:sp>
      <p:sp>
        <p:nvSpPr>
          <p:cNvPr id="426" name="Shape 426"/>
          <p:cNvSpPr/>
          <p:nvPr/>
        </p:nvSpPr>
        <p:spPr>
          <a:xfrm>
            <a:off x="7181172" y="5232236"/>
            <a:ext cx="2024975" cy="919479"/>
          </a:xfrm>
          <a:prstGeom prst="rect">
            <a:avLst/>
          </a:prstGeom>
          <a:ln w="12700">
            <a:miter lim="400000"/>
          </a:ln>
          <a:extLst>
            <a:ext uri="{C572A759-6A51-4108-AA02-DFA0A04FC94B}">
              <ma14:wrappingTextBoxFlag xmlns:ma14="http://schemas.microsoft.com/office/mac/drawingml/2011/main" val="1"/>
            </a:ext>
          </a:extLst>
        </p:spPr>
        <p:txBody>
          <a:bodyPr wrap="none" lIns="91438" tIns="91438" rIns="91438" bIns="91438">
            <a:spAutoFit/>
          </a:bodyPr>
          <a:lstStyle>
            <a:lvl1pPr>
              <a:defRPr sz="4800">
                <a:latin typeface="+mn-lt"/>
                <a:ea typeface="+mn-ea"/>
                <a:cs typeface="+mn-cs"/>
                <a:sym typeface="Helvetica"/>
              </a:defRPr>
            </a:lvl1pPr>
          </a:lstStyle>
          <a:p>
            <a:pPr/>
            <a:r>
              <a:t>Match!</a:t>
            </a:r>
          </a:p>
        </p:txBody>
      </p:sp>
      <p:grpSp>
        <p:nvGrpSpPr>
          <p:cNvPr id="434" name="Group 434"/>
          <p:cNvGrpSpPr/>
          <p:nvPr/>
        </p:nvGrpSpPr>
        <p:grpSpPr>
          <a:xfrm>
            <a:off x="13114449" y="2728340"/>
            <a:ext cx="9717984" cy="1270001"/>
            <a:chOff x="0" y="0"/>
            <a:chExt cx="9717983" cy="1270000"/>
          </a:xfrm>
        </p:grpSpPr>
        <p:sp>
          <p:nvSpPr>
            <p:cNvPr id="427" name="Shape 427"/>
            <p:cNvSpPr/>
            <p:nvPr/>
          </p:nvSpPr>
          <p:spPr>
            <a:xfrm>
              <a:off x="0" y="0"/>
              <a:ext cx="9717984" cy="1270000"/>
            </a:xfrm>
            <a:prstGeom prst="rect">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28" name="Shape 428"/>
            <p:cNvSpPr/>
            <p:nvPr/>
          </p:nvSpPr>
          <p:spPr>
            <a:xfrm>
              <a:off x="276462"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29" name="Shape 429"/>
            <p:cNvSpPr/>
            <p:nvPr/>
          </p:nvSpPr>
          <p:spPr>
            <a:xfrm>
              <a:off x="1896360"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30" name="Shape 430"/>
            <p:cNvSpPr/>
            <p:nvPr/>
          </p:nvSpPr>
          <p:spPr>
            <a:xfrm>
              <a:off x="3516258"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31" name="Shape 431"/>
            <p:cNvSpPr/>
            <p:nvPr/>
          </p:nvSpPr>
          <p:spPr>
            <a:xfrm>
              <a:off x="5136156"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32" name="Shape 432"/>
            <p:cNvSpPr/>
            <p:nvPr/>
          </p:nvSpPr>
          <p:spPr>
            <a:xfrm>
              <a:off x="6756054"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33" name="Shape 433"/>
            <p:cNvSpPr/>
            <p:nvPr/>
          </p:nvSpPr>
          <p:spPr>
            <a:xfrm>
              <a:off x="8375952"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grpSp>
      <p:grpSp>
        <p:nvGrpSpPr>
          <p:cNvPr id="442" name="Group 442"/>
          <p:cNvGrpSpPr/>
          <p:nvPr/>
        </p:nvGrpSpPr>
        <p:grpSpPr>
          <a:xfrm>
            <a:off x="13114449" y="7355329"/>
            <a:ext cx="9717984" cy="1270001"/>
            <a:chOff x="0" y="0"/>
            <a:chExt cx="9717983" cy="1270000"/>
          </a:xfrm>
        </p:grpSpPr>
        <p:sp>
          <p:nvSpPr>
            <p:cNvPr id="435" name="Shape 435"/>
            <p:cNvSpPr/>
            <p:nvPr/>
          </p:nvSpPr>
          <p:spPr>
            <a:xfrm>
              <a:off x="0" y="0"/>
              <a:ext cx="9717984" cy="1270000"/>
            </a:xfrm>
            <a:prstGeom prst="rect">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36" name="Shape 436"/>
            <p:cNvSpPr/>
            <p:nvPr/>
          </p:nvSpPr>
          <p:spPr>
            <a:xfrm>
              <a:off x="276462"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37" name="Shape 437"/>
            <p:cNvSpPr/>
            <p:nvPr/>
          </p:nvSpPr>
          <p:spPr>
            <a:xfrm>
              <a:off x="1896360"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38" name="Shape 438"/>
            <p:cNvSpPr/>
            <p:nvPr/>
          </p:nvSpPr>
          <p:spPr>
            <a:xfrm>
              <a:off x="3516258"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39" name="Shape 439"/>
            <p:cNvSpPr/>
            <p:nvPr/>
          </p:nvSpPr>
          <p:spPr>
            <a:xfrm>
              <a:off x="5136156"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40" name="Shape 440"/>
            <p:cNvSpPr/>
            <p:nvPr/>
          </p:nvSpPr>
          <p:spPr>
            <a:xfrm>
              <a:off x="6756054"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41" name="Shape 441"/>
            <p:cNvSpPr/>
            <p:nvPr/>
          </p:nvSpPr>
          <p:spPr>
            <a:xfrm>
              <a:off x="8375952"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grpSp>
      <p:sp>
        <p:nvSpPr>
          <p:cNvPr id="443" name="Shape 443"/>
          <p:cNvSpPr/>
          <p:nvPr/>
        </p:nvSpPr>
        <p:spPr>
          <a:xfrm>
            <a:off x="13398067" y="2752271"/>
            <a:ext cx="1270001" cy="1270001"/>
          </a:xfrm>
          <a:prstGeom prst="ellipse">
            <a:avLst/>
          </a:prstGeom>
          <a:solidFill>
            <a:schemeClr val="accent3"/>
          </a:solidFill>
          <a:ln w="38100">
            <a:solidFill>
              <a:srgbClr val="FFFFFF"/>
            </a:solidFill>
          </a:ln>
          <a:effectLst>
            <a:outerShdw sx="100000" sy="100000" kx="0" ky="0" algn="b" rotWithShape="0" blurRad="76200" dist="38100" dir="5400000">
              <a:srgbClr val="000000">
                <a:alpha val="35000"/>
              </a:srgbClr>
            </a:outerShdw>
          </a:effectLst>
        </p:spPr>
        <p:txBody>
          <a:bodyPr lIns="91438" tIns="91438" rIns="91438" bIns="91438" anchor="ctr"/>
          <a:lstStyle/>
          <a:p>
            <a:pPr>
              <a:defRPr>
                <a:solidFill>
                  <a:srgbClr val="FFFFFF"/>
                </a:solidFill>
              </a:defRPr>
            </a:pPr>
          </a:p>
        </p:txBody>
      </p:sp>
      <p:sp>
        <p:nvSpPr>
          <p:cNvPr id="444" name="Shape 444"/>
          <p:cNvSpPr/>
          <p:nvPr/>
        </p:nvSpPr>
        <p:spPr>
          <a:xfrm>
            <a:off x="13335618" y="11389046"/>
            <a:ext cx="9717985" cy="1270001"/>
          </a:xfrm>
          <a:prstGeom prst="rect">
            <a:avLst/>
          </a:prstGeom>
          <a:solidFill>
            <a:srgbClr val="FFFFFF"/>
          </a:solidFill>
          <a:ln w="25400">
            <a:solidFill>
              <a:schemeClr val="accent1"/>
            </a:solidFill>
          </a:ln>
          <a:effectLst>
            <a:outerShdw sx="100000" sy="100000" kx="0" ky="0" algn="b" rotWithShape="0" blurRad="76200" dist="38100" dir="5400000">
              <a:srgbClr val="000000">
                <a:alpha val="35000"/>
              </a:srgbClr>
            </a:outerShdw>
          </a:effectLst>
        </p:spPr>
        <p:txBody>
          <a:bodyPr lIns="91438" tIns="91438" rIns="91438" bIns="91438" anchor="ctr"/>
          <a:lstStyle/>
          <a:p>
            <a:pPr/>
          </a:p>
        </p:txBody>
      </p:sp>
      <p:grpSp>
        <p:nvGrpSpPr>
          <p:cNvPr id="451" name="Group 451"/>
          <p:cNvGrpSpPr/>
          <p:nvPr/>
        </p:nvGrpSpPr>
        <p:grpSpPr>
          <a:xfrm>
            <a:off x="2643673" y="11389046"/>
            <a:ext cx="9717985" cy="1270001"/>
            <a:chOff x="0" y="0"/>
            <a:chExt cx="9717983" cy="1270000"/>
          </a:xfrm>
        </p:grpSpPr>
        <p:sp>
          <p:nvSpPr>
            <p:cNvPr id="445" name="Shape 445"/>
            <p:cNvSpPr/>
            <p:nvPr/>
          </p:nvSpPr>
          <p:spPr>
            <a:xfrm>
              <a:off x="0" y="0"/>
              <a:ext cx="9717984" cy="1270000"/>
            </a:xfrm>
            <a:prstGeom prst="rect">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46" name="Shape 446"/>
            <p:cNvSpPr/>
            <p:nvPr/>
          </p:nvSpPr>
          <p:spPr>
            <a:xfrm>
              <a:off x="283619"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47" name="Shape 447"/>
            <p:cNvSpPr/>
            <p:nvPr/>
          </p:nvSpPr>
          <p:spPr>
            <a:xfrm>
              <a:off x="1903516"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48" name="Shape 448"/>
            <p:cNvSpPr/>
            <p:nvPr/>
          </p:nvSpPr>
          <p:spPr>
            <a:xfrm>
              <a:off x="3523414"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49" name="Shape 449"/>
            <p:cNvSpPr/>
            <p:nvPr/>
          </p:nvSpPr>
          <p:spPr>
            <a:xfrm>
              <a:off x="5143312"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sp>
          <p:nvSpPr>
            <p:cNvPr id="450" name="Shape 450"/>
            <p:cNvSpPr/>
            <p:nvPr/>
          </p:nvSpPr>
          <p:spPr>
            <a:xfrm>
              <a:off x="8375952" y="0"/>
              <a:ext cx="1270001" cy="1270000"/>
            </a:xfrm>
            <a:prstGeom prst="ellipse">
              <a:avLst/>
            </a:prstGeom>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p:spPr>
          <p:txBody>
            <a:bodyPr wrap="square" lIns="91438" tIns="91438" rIns="91438" bIns="91438" numCol="1" anchor="ctr">
              <a:noAutofit/>
            </a:bodyPr>
            <a:lstStyle/>
            <a:p>
              <a:pPr/>
            </a:p>
          </p:txBody>
        </p:sp>
      </p:grpSp>
      <p:sp>
        <p:nvSpPr>
          <p:cNvPr id="452" name="Shape 452"/>
          <p:cNvSpPr/>
          <p:nvPr/>
        </p:nvSpPr>
        <p:spPr>
          <a:xfrm>
            <a:off x="11535702" y="9864107"/>
            <a:ext cx="2261909" cy="919479"/>
          </a:xfrm>
          <a:prstGeom prst="rect">
            <a:avLst/>
          </a:prstGeom>
          <a:ln w="12700">
            <a:miter lim="400000"/>
          </a:ln>
          <a:extLst>
            <a:ext uri="{C572A759-6A51-4108-AA02-DFA0A04FC94B}">
              <ma14:wrappingTextBoxFlag xmlns:ma14="http://schemas.microsoft.com/office/mac/drawingml/2011/main" val="1"/>
            </a:ext>
          </a:extLst>
        </p:spPr>
        <p:txBody>
          <a:bodyPr wrap="none" lIns="91438" tIns="91438" rIns="91438" bIns="91438">
            <a:spAutoFit/>
          </a:bodyPr>
          <a:lstStyle>
            <a:lvl1pPr>
              <a:defRPr sz="4800">
                <a:latin typeface="+mn-lt"/>
                <a:ea typeface="+mn-ea"/>
                <a:cs typeface="+mn-cs"/>
                <a:sym typeface="Helvetica"/>
              </a:defRPr>
            </a:lvl1pPr>
          </a:lstStyle>
          <a:p>
            <a:pPr/>
            <a:r>
              <a:t>Missing</a:t>
            </a:r>
          </a:p>
        </p:txBody>
      </p:sp>
      <p:sp>
        <p:nvSpPr>
          <p:cNvPr id="453" name="Shape 453"/>
          <p:cNvSpPr/>
          <p:nvPr/>
        </p:nvSpPr>
        <p:spPr>
          <a:xfrm>
            <a:off x="13398067" y="11389046"/>
            <a:ext cx="1270001" cy="1270001"/>
          </a:xfrm>
          <a:prstGeom prst="ellipse">
            <a:avLst/>
          </a:prstGeom>
          <a:gradFill>
            <a:gsLst>
              <a:gs pos="0">
                <a:srgbClr val="39B7D8"/>
              </a:gs>
              <a:gs pos="100000">
                <a:schemeClr val="accent5">
                  <a:hueOff val="249502"/>
                  <a:satOff val="48101"/>
                  <a:lumOff val="28891"/>
                </a:schemeClr>
              </a:gs>
            </a:gsLst>
            <a:lin ang="16200000"/>
          </a:gradFill>
          <a:ln>
            <a:solidFill>
              <a:srgbClr val="46AAC4"/>
            </a:solidFill>
          </a:ln>
          <a:effectLst>
            <a:outerShdw sx="100000" sy="100000" kx="0" ky="0" algn="b" rotWithShape="0" blurRad="76200" dist="38100" dir="5400000">
              <a:srgbClr val="000000">
                <a:alpha val="35000"/>
              </a:srgbClr>
            </a:outerShdw>
          </a:effectLst>
        </p:spPr>
        <p:txBody>
          <a:bodyPr lIns="91438" tIns="91438" rIns="91438" bIns="91438" anchor="ctr"/>
          <a:lstStyle/>
          <a:p>
            <a:pPr>
              <a:defRPr>
                <a:solidFill>
                  <a:srgbClr val="FFFFFF"/>
                </a:solidFill>
              </a:defRPr>
            </a:pPr>
          </a:p>
        </p:txBody>
      </p:sp>
      <p:sp>
        <p:nvSpPr>
          <p:cNvPr id="454" name="Shape 454"/>
          <p:cNvSpPr/>
          <p:nvPr/>
        </p:nvSpPr>
        <p:spPr>
          <a:xfrm>
            <a:off x="16374252" y="5232236"/>
            <a:ext cx="2194638" cy="919479"/>
          </a:xfrm>
          <a:prstGeom prst="rect">
            <a:avLst/>
          </a:prstGeom>
          <a:ln w="12700">
            <a:miter lim="400000"/>
          </a:ln>
          <a:extLst>
            <a:ext uri="{C572A759-6A51-4108-AA02-DFA0A04FC94B}">
              <ma14:wrappingTextBoxFlag xmlns:ma14="http://schemas.microsoft.com/office/mac/drawingml/2011/main" val="1"/>
            </a:ext>
          </a:extLst>
        </p:spPr>
        <p:txBody>
          <a:bodyPr wrap="none" lIns="91438" tIns="91438" rIns="91438" bIns="91438">
            <a:spAutoFit/>
          </a:bodyPr>
          <a:lstStyle>
            <a:lvl1pPr>
              <a:defRPr sz="4800">
                <a:latin typeface="+mn-lt"/>
                <a:ea typeface="+mn-ea"/>
                <a:cs typeface="+mn-cs"/>
                <a:sym typeface="Helvetica"/>
              </a:defRPr>
            </a:lvl1pPr>
          </a:lstStyle>
          <a:p>
            <a:pPr/>
            <a:r>
              <a:t>Match?</a:t>
            </a:r>
          </a:p>
        </p:txBody>
      </p:sp>
      <p:sp>
        <p:nvSpPr>
          <p:cNvPr id="455" name="Shape 455"/>
          <p:cNvSpPr/>
          <p:nvPr/>
        </p:nvSpPr>
        <p:spPr>
          <a:xfrm>
            <a:off x="15001550" y="2720402"/>
            <a:ext cx="1270001" cy="1270001"/>
          </a:xfrm>
          <a:prstGeom prst="ellipse">
            <a:avLst/>
          </a:prstGeom>
          <a:gradFill>
            <a:gsLst>
              <a:gs pos="0">
                <a:srgbClr val="39B7D8"/>
              </a:gs>
              <a:gs pos="100000">
                <a:schemeClr val="accent5">
                  <a:hueOff val="249502"/>
                  <a:satOff val="48101"/>
                  <a:lumOff val="28891"/>
                </a:schemeClr>
              </a:gs>
            </a:gsLst>
            <a:lin ang="16200000"/>
          </a:gradFill>
          <a:ln>
            <a:solidFill>
              <a:srgbClr val="46AAC4"/>
            </a:solidFill>
          </a:ln>
          <a:effectLst>
            <a:outerShdw sx="100000" sy="100000" kx="0" ky="0" algn="b" rotWithShape="0" blurRad="76200" dist="38100" dir="5400000">
              <a:srgbClr val="000000">
                <a:alpha val="35000"/>
              </a:srgbClr>
            </a:outerShdw>
          </a:effectLst>
        </p:spPr>
        <p:txBody>
          <a:bodyPr lIns="91438" tIns="91438" rIns="91438" bIns="91438" anchor="ctr"/>
          <a:lstStyle/>
          <a:p>
            <a:pPr>
              <a:defRPr>
                <a:solidFill>
                  <a:srgbClr val="FFFFFF"/>
                </a:solidFill>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331526 0.000926" origin="layout" pathEditMode="relative">
                                      <p:cBhvr>
                                        <p:cTn id="14" dur="1000" fill="hold"/>
                                        <p:tgtEl>
                                          <p:spTgt spid="42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path" nodeType="clickEffect" presetSubtype="0" presetID="-1" grpId="4" accel="50000" decel="50000" fill="hold">
                                  <p:stCondLst>
                                    <p:cond delay="0"/>
                                  </p:stCondLst>
                                  <p:childTnLst>
                                    <p:animMotion path="M 0.000000 0.000000 L -0.065884 -0.000000" origin="layout" pathEditMode="relative">
                                      <p:cBhvr>
                                        <p:cTn id="18" dur="1000" fill="hold"/>
                                        <p:tgtEl>
                                          <p:spTgt spid="422"/>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Class="path" nodeType="clickEffect" presetSubtype="0" presetID="-1" grpId="5" accel="50000" decel="50000" fill="hold">
                                  <p:stCondLst>
                                    <p:cond delay="0"/>
                                  </p:stCondLst>
                                  <p:childTnLst>
                                    <p:animMotion path="M 0.331526 0.000926 L 0.000461 -0.000356" origin="layout" pathEditMode="relative">
                                      <p:cBhvr>
                                        <p:cTn id="22" dur="0" fill="hold"/>
                                        <p:tgtEl>
                                          <p:spTgt spid="425"/>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Class="path" nodeType="clickEffect" presetSubtype="0" presetID="-1" grpId="6" accel="50000" decel="50000" fill="hold">
                                  <p:stCondLst>
                                    <p:cond delay="0"/>
                                  </p:stCondLst>
                                  <p:childTnLst>
                                    <p:animMotion path="M 0.000461 -0.000356 L 0.199896 0.002951" origin="layout" pathEditMode="relative">
                                      <p:cBhvr>
                                        <p:cTn id="26" dur="1000" fill="hold"/>
                                        <p:tgtEl>
                                          <p:spTgt spid="425"/>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4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path" nodeType="clickEffect" presetSubtype="0" presetID="-1" grpId="8" accel="50000" decel="50000" fill="hold">
                                  <p:stCondLst>
                                    <p:cond delay="0"/>
                                  </p:stCondLst>
                                  <p:childTnLst>
                                    <p:animMotion path="M -0.065884 -0.000000 L -0.130669 0.000000" origin="layout" pathEditMode="relative">
                                      <p:cBhvr>
                                        <p:cTn id="34" dur="1000" fill="hold"/>
                                        <p:tgtEl>
                                          <p:spTgt spid="422"/>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Class="exit" nodeType="clickEffect" presetSubtype="0" presetID="1" grpId="9" fill="hold">
                                  <p:stCondLst>
                                    <p:cond delay="0"/>
                                  </p:stCondLst>
                                  <p:iterate type="el" backwards="0">
                                    <p:tmAbs val="0"/>
                                  </p:iterate>
                                  <p:childTnLst>
                                    <p:set>
                                      <p:cBhvr>
                                        <p:cTn id="38" fill="hold">
                                          <p:stCondLst>
                                            <p:cond delay="0"/>
                                          </p:stCondLst>
                                        </p:cTn>
                                        <p:tgtEl>
                                          <p:spTgt spid="4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4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path" nodeType="clickEffect" presetSubtype="0" presetID="-1" grpId="11" accel="50000" decel="50000" fill="hold">
                                  <p:stCondLst>
                                    <p:cond delay="0"/>
                                  </p:stCondLst>
                                  <p:childTnLst>
                                    <p:animMotion path="M 0.000000 0.000000 L 0.066787 0.336987" origin="layout" pathEditMode="relative">
                                      <p:cBhvr>
                                        <p:cTn id="46" dur="0" fill="hold"/>
                                        <p:tgtEl>
                                          <p:spTgt spid="443"/>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4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3" fill="hold">
                                  <p:stCondLst>
                                    <p:cond delay="0"/>
                                  </p:stCondLst>
                                  <p:iterate type="el" backwards="0">
                                    <p:tmAbs val="0"/>
                                  </p:iterate>
                                  <p:childTnLst>
                                    <p:set>
                                      <p:cBhvr>
                                        <p:cTn id="54" fill="hold"/>
                                        <p:tgtEl>
                                          <p:spTgt spid="4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14" fill="hold">
                                  <p:stCondLst>
                                    <p:cond delay="0"/>
                                  </p:stCondLst>
                                  <p:iterate type="el" backwards="0">
                                    <p:tmAbs val="0"/>
                                  </p:iterate>
                                  <p:childTnLst>
                                    <p:set>
                                      <p:cBhvr>
                                        <p:cTn id="58" fill="hold"/>
                                        <p:tgtEl>
                                          <p:spTgt spid="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5" grpId="12"/>
      <p:bldP build="whole" bldLvl="1" animBg="1" rev="0" advAuto="0" spid="412" grpId="9"/>
      <p:bldP build="whole" bldLvl="1" animBg="1" rev="0" advAuto="0" spid="425" grpId="2"/>
      <p:bldP build="whole" bldLvl="1" animBg="1" rev="0" advAuto="0" spid="453" grpId="14"/>
      <p:bldP build="whole" bldLvl="1" animBg="1" rev="0" advAuto="0" spid="426" grpId="7"/>
      <p:bldP build="whole" bldLvl="1" animBg="1" rev="0" advAuto="0" spid="454" grpId="13"/>
      <p:bldP build="whole" bldLvl="1" animBg="1" rev="0" advAuto="0" spid="443" grpId="10"/>
      <p:bldP build="whole" bldLvl="1" animBg="1" rev="0" advAuto="0" spid="422"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nvSpPr>
        <p:spPr>
          <a:xfrm>
            <a:off x="-1" y="-1"/>
            <a:ext cx="24384001"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458" name="Shape 458"/>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459" name="Shape 459"/>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Code</a:t>
            </a:r>
          </a:p>
        </p:txBody>
      </p:sp>
      <p:pic>
        <p:nvPicPr>
          <p:cNvPr id="460"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461" name="Shape 461"/>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462"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pic>
        <p:nvPicPr>
          <p:cNvPr id="463" name="Screen Shot 2017-07-21 at 11.53.46 AM.png"/>
          <p:cNvPicPr>
            <a:picLocks noChangeAspect="1"/>
          </p:cNvPicPr>
          <p:nvPr/>
        </p:nvPicPr>
        <p:blipFill>
          <a:blip r:embed="rId4">
            <a:extLst/>
          </a:blip>
          <a:stretch>
            <a:fillRect/>
          </a:stretch>
        </p:blipFill>
        <p:spPr>
          <a:xfrm>
            <a:off x="631178" y="2493735"/>
            <a:ext cx="23121644" cy="9644107"/>
          </a:xfrm>
          <a:prstGeom prst="rect">
            <a:avLst/>
          </a:prstGeom>
          <a:ln w="12700">
            <a:miter lim="400000"/>
          </a:ln>
        </p:spPr>
      </p:pic>
      <p:sp>
        <p:nvSpPr>
          <p:cNvPr id="464" name="Shape 464"/>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Code: Slice vs Maps</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6" name="image1.png"/>
          <p:cNvPicPr>
            <a:picLocks noChangeAspect="1"/>
          </p:cNvPicPr>
          <p:nvPr/>
        </p:nvPicPr>
        <p:blipFill>
          <a:blip r:embed="rId2">
            <a:alphaModFix amt="64823"/>
            <a:extLst/>
          </a:blip>
          <a:stretch>
            <a:fillRect/>
          </a:stretch>
        </p:blipFill>
        <p:spPr>
          <a:xfrm rot="5400000">
            <a:off x="-4266459" y="4206811"/>
            <a:ext cx="13775651" cy="5242732"/>
          </a:xfrm>
          <a:prstGeom prst="rect">
            <a:avLst/>
          </a:prstGeom>
          <a:ln w="12700">
            <a:miter lim="400000"/>
          </a:ln>
        </p:spPr>
      </p:pic>
      <p:sp>
        <p:nvSpPr>
          <p:cNvPr id="467" name="Shape 467"/>
          <p:cNvSpPr/>
          <p:nvPr/>
        </p:nvSpPr>
        <p:spPr>
          <a:xfrm>
            <a:off x="3331029" y="-36869"/>
            <a:ext cx="21052972"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468" name="image13.png"/>
          <p:cNvPicPr>
            <a:picLocks noChangeAspect="1"/>
          </p:cNvPicPr>
          <p:nvPr/>
        </p:nvPicPr>
        <p:blipFill>
          <a:blip r:embed="rId3">
            <a:extLst/>
          </a:blip>
          <a:stretch>
            <a:fillRect/>
          </a:stretch>
        </p:blipFill>
        <p:spPr>
          <a:xfrm>
            <a:off x="707574" y="4382730"/>
            <a:ext cx="4876801" cy="4876801"/>
          </a:xfrm>
          <a:prstGeom prst="rect">
            <a:avLst/>
          </a:prstGeom>
          <a:ln w="12700">
            <a:miter lim="400000"/>
          </a:ln>
        </p:spPr>
      </p:pic>
      <p:pic>
        <p:nvPicPr>
          <p:cNvPr id="469" name="image5.jpeg"/>
          <p:cNvPicPr>
            <a:picLocks noChangeAspect="1"/>
          </p:cNvPicPr>
          <p:nvPr/>
        </p:nvPicPr>
        <p:blipFill>
          <a:blip r:embed="rId4">
            <a:extLst/>
          </a:blip>
          <a:stretch>
            <a:fillRect/>
          </a:stretch>
        </p:blipFill>
        <p:spPr>
          <a:xfrm>
            <a:off x="19626943" y="12820112"/>
            <a:ext cx="4204140" cy="492794"/>
          </a:xfrm>
          <a:prstGeom prst="rect">
            <a:avLst/>
          </a:prstGeom>
          <a:ln w="12700">
            <a:miter lim="400000"/>
          </a:ln>
        </p:spPr>
      </p:pic>
      <p:sp>
        <p:nvSpPr>
          <p:cNvPr id="470" name="Shape 470"/>
          <p:cNvSpPr/>
          <p:nvPr/>
        </p:nvSpPr>
        <p:spPr>
          <a:xfrm>
            <a:off x="6407505" y="5960686"/>
            <a:ext cx="17423579"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7200">
                <a:solidFill>
                  <a:srgbClr val="595959"/>
                </a:solidFill>
                <a:latin typeface="AnonymousPro"/>
                <a:ea typeface="AnonymousPro"/>
                <a:cs typeface="AnonymousPro"/>
                <a:sym typeface="AnonymousPro"/>
              </a:defRPr>
            </a:lvl1pPr>
          </a:lstStyle>
          <a:p>
            <a:pPr/>
            <a:r>
              <a:t>DEMO</a:t>
            </a:r>
          </a:p>
        </p:txBody>
      </p:sp>
      <p:pic>
        <p:nvPicPr>
          <p:cNvPr id="471" name="Screen Shot 2017-09-10 at 1.08.25 AM.png"/>
          <p:cNvPicPr>
            <a:picLocks noChangeAspect="1"/>
          </p:cNvPicPr>
          <p:nvPr/>
        </p:nvPicPr>
        <p:blipFill>
          <a:blip r:embed="rId5">
            <a:extLst/>
          </a:blip>
          <a:stretch>
            <a:fillRect/>
          </a:stretch>
        </p:blipFill>
        <p:spPr>
          <a:xfrm>
            <a:off x="4492289" y="5078675"/>
            <a:ext cx="19868534" cy="3484914"/>
          </a:xfrm>
          <a:prstGeom prst="rect">
            <a:avLst/>
          </a:prstGeom>
          <a:ln w="12700">
            <a:miter lim="400000"/>
          </a:ln>
        </p:spPr>
      </p:pic>
      <p:sp>
        <p:nvSpPr>
          <p:cNvPr id="472" name="Shape 472"/>
          <p:cNvSpPr/>
          <p:nvPr/>
        </p:nvSpPr>
        <p:spPr>
          <a:xfrm>
            <a:off x="15955930" y="5203192"/>
            <a:ext cx="2960227" cy="784795"/>
          </a:xfrm>
          <a:prstGeom prst="rect">
            <a:avLst/>
          </a:prstGeom>
          <a:ln w="25400">
            <a:solidFill>
              <a:schemeClr val="accent2"/>
            </a:solidFill>
          </a:ln>
          <a:effectLst>
            <a:outerShdw sx="100000" sy="100000" kx="0" ky="0" algn="b" rotWithShape="0" blurRad="76200" dist="38100" dir="5400000">
              <a:srgbClr val="000000">
                <a:alpha val="35000"/>
              </a:srgbClr>
            </a:outerShdw>
          </a:effectLst>
        </p:spPr>
        <p:txBody>
          <a:bodyPr lIns="91438" tIns="91438" rIns="91438" bIns="91438" anchor="ctr"/>
          <a:lstStyle/>
          <a:p>
            <a:pPr/>
          </a:p>
        </p:txBody>
      </p:sp>
      <p:sp>
        <p:nvSpPr>
          <p:cNvPr id="473" name="Shape 473"/>
          <p:cNvSpPr/>
          <p:nvPr/>
        </p:nvSpPr>
        <p:spPr>
          <a:xfrm>
            <a:off x="17591135" y="6681292"/>
            <a:ext cx="3981038" cy="784795"/>
          </a:xfrm>
          <a:prstGeom prst="rect">
            <a:avLst/>
          </a:prstGeom>
          <a:ln w="25400">
            <a:solidFill>
              <a:schemeClr val="accent2"/>
            </a:solidFill>
          </a:ln>
          <a:effectLst>
            <a:outerShdw sx="100000" sy="100000" kx="0" ky="0" algn="b" rotWithShape="0" blurRad="76200" dist="38100" dir="5400000">
              <a:srgbClr val="000000">
                <a:alpha val="35000"/>
              </a:srgbClr>
            </a:outerShdw>
          </a:effectLst>
        </p:spPr>
        <p:txBody>
          <a:bodyPr lIns="91438" tIns="91438" rIns="91438" bIns="91438" anchor="ctr"/>
          <a:lstStyle/>
          <a:p>
            <a:pPr/>
          </a:p>
        </p:txBody>
      </p:sp>
      <p:sp>
        <p:nvSpPr>
          <p:cNvPr id="474" name="Shape 474"/>
          <p:cNvSpPr/>
          <p:nvPr/>
        </p:nvSpPr>
        <p:spPr>
          <a:xfrm>
            <a:off x="15013302" y="7465500"/>
            <a:ext cx="2960226" cy="784794"/>
          </a:xfrm>
          <a:prstGeom prst="rect">
            <a:avLst/>
          </a:prstGeom>
          <a:ln w="25400">
            <a:solidFill>
              <a:schemeClr val="accent3"/>
            </a:solidFill>
          </a:ln>
          <a:effectLst>
            <a:outerShdw sx="100000" sy="100000" kx="0" ky="0" algn="b" rotWithShape="0" blurRad="76200" dist="38100" dir="5400000">
              <a:srgbClr val="000000">
                <a:alpha val="35000"/>
              </a:srgbClr>
            </a:outerShdw>
          </a:effectLst>
        </p:spPr>
        <p:txBody>
          <a:bodyPr lIns="91438" tIns="91438" rIns="91438" bIns="91438" anchor="ctr"/>
          <a:lstStyle/>
          <a:p>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70"/>
                                        </p:tgtEl>
                                        <p:attrNameLst>
                                          <p:attrName>style.visibility</p:attrName>
                                        </p:attrNameLst>
                                      </p:cBhvr>
                                      <p:to>
                                        <p:strVal val="visible"/>
                                      </p:to>
                                    </p:set>
                                    <p:animEffect filter="dissolve" transition="in">
                                      <p:cBhvr>
                                        <p:cTn id="7" dur="5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0"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6" name="image1.png"/>
          <p:cNvPicPr>
            <a:picLocks noChangeAspect="1"/>
          </p:cNvPicPr>
          <p:nvPr/>
        </p:nvPicPr>
        <p:blipFill>
          <a:blip r:embed="rId2">
            <a:alphaModFix amt="64823"/>
            <a:extLst/>
          </a:blip>
          <a:stretch>
            <a:fillRect/>
          </a:stretch>
        </p:blipFill>
        <p:spPr>
          <a:xfrm rot="5400000">
            <a:off x="-4266459" y="4206811"/>
            <a:ext cx="13775651" cy="5242732"/>
          </a:xfrm>
          <a:prstGeom prst="rect">
            <a:avLst/>
          </a:prstGeom>
          <a:ln w="12700">
            <a:miter lim="400000"/>
          </a:ln>
        </p:spPr>
      </p:pic>
      <p:sp>
        <p:nvSpPr>
          <p:cNvPr id="477" name="Shape 477"/>
          <p:cNvSpPr/>
          <p:nvPr/>
        </p:nvSpPr>
        <p:spPr>
          <a:xfrm>
            <a:off x="3331029" y="-36869"/>
            <a:ext cx="21052972"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478" name="image13.png"/>
          <p:cNvPicPr>
            <a:picLocks noChangeAspect="1"/>
          </p:cNvPicPr>
          <p:nvPr/>
        </p:nvPicPr>
        <p:blipFill>
          <a:blip r:embed="rId3">
            <a:extLst/>
          </a:blip>
          <a:stretch>
            <a:fillRect/>
          </a:stretch>
        </p:blipFill>
        <p:spPr>
          <a:xfrm>
            <a:off x="707574" y="4382730"/>
            <a:ext cx="4876801" cy="4876801"/>
          </a:xfrm>
          <a:prstGeom prst="rect">
            <a:avLst/>
          </a:prstGeom>
          <a:ln w="12700">
            <a:miter lim="400000"/>
          </a:ln>
        </p:spPr>
      </p:pic>
      <p:pic>
        <p:nvPicPr>
          <p:cNvPr id="479" name="image5.jpeg"/>
          <p:cNvPicPr>
            <a:picLocks noChangeAspect="1"/>
          </p:cNvPicPr>
          <p:nvPr/>
        </p:nvPicPr>
        <p:blipFill>
          <a:blip r:embed="rId4">
            <a:extLst/>
          </a:blip>
          <a:stretch>
            <a:fillRect/>
          </a:stretch>
        </p:blipFill>
        <p:spPr>
          <a:xfrm>
            <a:off x="19626943" y="12820112"/>
            <a:ext cx="4204140" cy="492794"/>
          </a:xfrm>
          <a:prstGeom prst="rect">
            <a:avLst/>
          </a:prstGeom>
          <a:ln w="12700">
            <a:miter lim="400000"/>
          </a:ln>
        </p:spPr>
      </p:pic>
      <p:sp>
        <p:nvSpPr>
          <p:cNvPr id="480" name="Shape 480"/>
          <p:cNvSpPr/>
          <p:nvPr/>
        </p:nvSpPr>
        <p:spPr>
          <a:xfrm>
            <a:off x="6407505" y="5960686"/>
            <a:ext cx="17423579"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7200">
                <a:solidFill>
                  <a:srgbClr val="595959"/>
                </a:solidFill>
                <a:latin typeface="AnonymousPro"/>
                <a:ea typeface="AnonymousPro"/>
                <a:cs typeface="AnonymousPro"/>
                <a:sym typeface="AnonymousPro"/>
              </a:defRPr>
            </a:lvl1pPr>
          </a:lstStyle>
          <a:p>
            <a:pPr/>
            <a:r>
              <a:t>DEMO</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80"/>
                                        </p:tgtEl>
                                        <p:attrNameLst>
                                          <p:attrName>style.visibility</p:attrName>
                                        </p:attrNameLst>
                                      </p:cBhvr>
                                      <p:to>
                                        <p:strVal val="visible"/>
                                      </p:to>
                                    </p:set>
                                    <p:animEffect filter="dissolve" transition="in">
                                      <p:cBhvr>
                                        <p:cTn id="7" dur="5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0"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2" name="image1.png"/>
          <p:cNvPicPr>
            <a:picLocks noChangeAspect="1"/>
          </p:cNvPicPr>
          <p:nvPr/>
        </p:nvPicPr>
        <p:blipFill>
          <a:blip r:embed="rId2">
            <a:alphaModFix amt="64823"/>
            <a:extLst/>
          </a:blip>
          <a:stretch>
            <a:fillRect/>
          </a:stretch>
        </p:blipFill>
        <p:spPr>
          <a:xfrm rot="5400000">
            <a:off x="-4266459" y="4206811"/>
            <a:ext cx="13775651" cy="5242732"/>
          </a:xfrm>
          <a:prstGeom prst="rect">
            <a:avLst/>
          </a:prstGeom>
          <a:ln w="12700">
            <a:miter lim="400000"/>
          </a:ln>
        </p:spPr>
      </p:pic>
      <p:sp>
        <p:nvSpPr>
          <p:cNvPr id="483" name="Shape 483"/>
          <p:cNvSpPr/>
          <p:nvPr/>
        </p:nvSpPr>
        <p:spPr>
          <a:xfrm>
            <a:off x="3331029" y="-36869"/>
            <a:ext cx="21052972"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484" name="image14.png"/>
          <p:cNvPicPr>
            <a:picLocks noChangeAspect="1"/>
          </p:cNvPicPr>
          <p:nvPr/>
        </p:nvPicPr>
        <p:blipFill>
          <a:blip r:embed="rId3">
            <a:extLst/>
          </a:blip>
          <a:stretch>
            <a:fillRect/>
          </a:stretch>
        </p:blipFill>
        <p:spPr>
          <a:xfrm>
            <a:off x="707574" y="4382730"/>
            <a:ext cx="4876801" cy="4876801"/>
          </a:xfrm>
          <a:prstGeom prst="rect">
            <a:avLst/>
          </a:prstGeom>
          <a:ln w="12700">
            <a:miter lim="400000"/>
          </a:ln>
        </p:spPr>
      </p:pic>
      <p:sp>
        <p:nvSpPr>
          <p:cNvPr id="485" name="Shape 485"/>
          <p:cNvSpPr/>
          <p:nvPr/>
        </p:nvSpPr>
        <p:spPr>
          <a:xfrm>
            <a:off x="6407505" y="536387"/>
            <a:ext cx="17423579"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Referências</a:t>
            </a:r>
          </a:p>
        </p:txBody>
      </p:sp>
      <p:pic>
        <p:nvPicPr>
          <p:cNvPr id="486" name="image5.jpeg"/>
          <p:cNvPicPr>
            <a:picLocks noChangeAspect="1"/>
          </p:cNvPicPr>
          <p:nvPr/>
        </p:nvPicPr>
        <p:blipFill>
          <a:blip r:embed="rId4">
            <a:extLst/>
          </a:blip>
          <a:stretch>
            <a:fillRect/>
          </a:stretch>
        </p:blipFill>
        <p:spPr>
          <a:xfrm>
            <a:off x="19626943" y="12820112"/>
            <a:ext cx="4204140" cy="492794"/>
          </a:xfrm>
          <a:prstGeom prst="rect">
            <a:avLst/>
          </a:prstGeom>
          <a:ln w="12700">
            <a:miter lim="400000"/>
          </a:ln>
        </p:spPr>
      </p:pic>
      <p:sp>
        <p:nvSpPr>
          <p:cNvPr id="487" name="Shape 487"/>
          <p:cNvSpPr/>
          <p:nvPr/>
        </p:nvSpPr>
        <p:spPr>
          <a:xfrm>
            <a:off x="6407505" y="2893892"/>
            <a:ext cx="17423579"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857250" indent="-857250" algn="l">
              <a:buSzPct val="100000"/>
              <a:buFont typeface="Arial"/>
              <a:buChar char="•"/>
              <a:defRPr sz="4800">
                <a:solidFill>
                  <a:srgbClr val="595959"/>
                </a:solidFill>
                <a:latin typeface="AnonymousPro"/>
                <a:ea typeface="AnonymousPro"/>
                <a:cs typeface="AnonymousPro"/>
                <a:sym typeface="AnonymousPro"/>
              </a:defRPr>
            </a:pPr>
            <a:r>
              <a:t>N:N : </a:t>
            </a:r>
            <a:r>
              <a:rPr u="sng">
                <a:solidFill>
                  <a:srgbClr val="0000FF"/>
                </a:solidFill>
                <a:uFill>
                  <a:solidFill>
                    <a:srgbClr val="0000FF"/>
                  </a:solidFill>
                </a:uFill>
                <a:hlinkClick r:id="rId5" invalidUrl="" action="" tgtFrame="" tooltip="" history="1" highlightClick="0" endSnd="0"/>
              </a:rPr>
              <a:t>https://github.com/XML-Comp/XML-Comp/pull/49</a:t>
            </a:r>
          </a:p>
        </p:txBody>
      </p:sp>
      <p:sp>
        <p:nvSpPr>
          <p:cNvPr id="488" name="Shape 488"/>
          <p:cNvSpPr/>
          <p:nvPr/>
        </p:nvSpPr>
        <p:spPr>
          <a:xfrm>
            <a:off x="6407505" y="4440022"/>
            <a:ext cx="17423579"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857250" indent="-857250" algn="l">
              <a:buSzPct val="100000"/>
              <a:buFont typeface="Arial"/>
              <a:buChar char="•"/>
              <a:defRPr sz="4800">
                <a:solidFill>
                  <a:srgbClr val="595959"/>
                </a:solidFill>
                <a:latin typeface="AnonymousPro"/>
                <a:ea typeface="AnonymousPro"/>
                <a:cs typeface="AnonymousPro"/>
                <a:sym typeface="AnonymousPro"/>
              </a:defRPr>
            </a:pPr>
            <a:r>
              <a:t>.tsuruignore : </a:t>
            </a:r>
            <a:r>
              <a:rPr u="sng">
                <a:solidFill>
                  <a:srgbClr val="0000FF"/>
                </a:solidFill>
                <a:uFill>
                  <a:solidFill>
                    <a:srgbClr val="0000FF"/>
                  </a:solidFill>
                </a:uFill>
                <a:hlinkClick r:id="rId6" invalidUrl="" action="" tgtFrame="" tooltip="" history="1" highlightClick="0" endSnd="0"/>
              </a:rPr>
              <a:t>https://github.com/tsuru/tsuru-client/pull/25</a:t>
            </a:r>
          </a:p>
        </p:txBody>
      </p:sp>
      <p:sp>
        <p:nvSpPr>
          <p:cNvPr id="489" name="Shape 489"/>
          <p:cNvSpPr/>
          <p:nvPr/>
        </p:nvSpPr>
        <p:spPr>
          <a:xfrm>
            <a:off x="6407505" y="5986150"/>
            <a:ext cx="17423579"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857250" indent="-857250" algn="l">
              <a:buSzPct val="100000"/>
              <a:buFont typeface="Arial"/>
              <a:buChar char="•"/>
              <a:defRPr sz="4800">
                <a:solidFill>
                  <a:srgbClr val="595959"/>
                </a:solidFill>
                <a:latin typeface="AnonymousPro"/>
                <a:ea typeface="AnonymousPro"/>
                <a:cs typeface="AnonymousPro"/>
                <a:sym typeface="AnonymousPro"/>
              </a:defRPr>
            </a:pPr>
            <a:r>
              <a:t>Recursão: </a:t>
            </a:r>
            <a:r>
              <a:rPr u="sng">
                <a:solidFill>
                  <a:srgbClr val="0000FF"/>
                </a:solidFill>
                <a:uFill>
                  <a:solidFill>
                    <a:srgbClr val="0000FF"/>
                  </a:solidFill>
                </a:uFill>
                <a:hlinkClick r:id="rId7" invalidUrl="" action="" tgtFrame="" tooltip="" history="1" highlightClick="0" endSnd="0"/>
              </a:rPr>
              <a:t>https://github.com/XML-Comp/XML-Comp/pull/36</a:t>
            </a:r>
          </a:p>
        </p:txBody>
      </p:sp>
      <p:sp>
        <p:nvSpPr>
          <p:cNvPr id="490" name="Shape 490"/>
          <p:cNvSpPr/>
          <p:nvPr/>
        </p:nvSpPr>
        <p:spPr>
          <a:xfrm>
            <a:off x="6407505" y="7532278"/>
            <a:ext cx="17423579"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857250" indent="-857250" algn="l">
              <a:buSzPct val="100000"/>
              <a:buFont typeface="Arial"/>
              <a:buChar char="•"/>
              <a:defRPr sz="4800">
                <a:solidFill>
                  <a:srgbClr val="595959"/>
                </a:solidFill>
                <a:latin typeface="AnonymousPro"/>
                <a:ea typeface="AnonymousPro"/>
                <a:cs typeface="AnonymousPro"/>
                <a:sym typeface="AnonymousPro"/>
              </a:defRPr>
            </a:pPr>
            <a:r>
              <a:t>Map: </a:t>
            </a:r>
            <a:r>
              <a:rPr u="sng">
                <a:solidFill>
                  <a:srgbClr val="0000FF"/>
                </a:solidFill>
                <a:uFill>
                  <a:solidFill>
                    <a:srgbClr val="0000FF"/>
                  </a:solidFill>
                </a:uFill>
                <a:hlinkClick r:id="rId8" invalidUrl="" action="" tgtFrame="" tooltip="" history="1" highlightClick="0" endSnd="0"/>
              </a:rPr>
              <a:t>https://github.com/XML-Comp/XML-Comp/pull/44</a:t>
            </a:r>
          </a:p>
        </p:txBody>
      </p:sp>
      <p:sp>
        <p:nvSpPr>
          <p:cNvPr id="491" name="Shape 491"/>
          <p:cNvSpPr/>
          <p:nvPr/>
        </p:nvSpPr>
        <p:spPr>
          <a:xfrm flipH="1" flipV="1">
            <a:off x="3331030" y="1829048"/>
            <a:ext cx="20500053" cy="14179"/>
          </a:xfrm>
          <a:prstGeom prst="line">
            <a:avLst/>
          </a:prstGeom>
          <a:ln w="57150">
            <a:solidFill>
              <a:srgbClr val="BFBFBF"/>
            </a:solidFill>
          </a:ln>
        </p:spPr>
        <p:txBody>
          <a:bodyPr lIns="45718" tIns="45718" rIns="45718" bIns="45718"/>
          <a:lstStyle/>
          <a:p>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87"/>
                                        </p:tgtEl>
                                        <p:attrNameLst>
                                          <p:attrName>style.visibility</p:attrName>
                                        </p:attrNameLst>
                                      </p:cBhvr>
                                      <p:to>
                                        <p:strVal val="visible"/>
                                      </p:to>
                                    </p:set>
                                    <p:animEffect filter="dissolve" transition="in">
                                      <p:cBhvr>
                                        <p:cTn id="7" dur="500"/>
                                        <p:tgtEl>
                                          <p:spTgt spid="48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488"/>
                                        </p:tgtEl>
                                        <p:attrNameLst>
                                          <p:attrName>style.visibility</p:attrName>
                                        </p:attrNameLst>
                                      </p:cBhvr>
                                      <p:to>
                                        <p:strVal val="visible"/>
                                      </p:to>
                                    </p:set>
                                    <p:animEffect filter="dissolve" transition="in">
                                      <p:cBhvr>
                                        <p:cTn id="12" dur="500"/>
                                        <p:tgtEl>
                                          <p:spTgt spid="488"/>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489"/>
                                        </p:tgtEl>
                                        <p:attrNameLst>
                                          <p:attrName>style.visibility</p:attrName>
                                        </p:attrNameLst>
                                      </p:cBhvr>
                                      <p:to>
                                        <p:strVal val="visible"/>
                                      </p:to>
                                    </p:set>
                                    <p:animEffect filter="dissolve" transition="in">
                                      <p:cBhvr>
                                        <p:cTn id="17" dur="500"/>
                                        <p:tgtEl>
                                          <p:spTgt spid="489"/>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490"/>
                                        </p:tgtEl>
                                        <p:attrNameLst>
                                          <p:attrName>style.visibility</p:attrName>
                                        </p:attrNameLst>
                                      </p:cBhvr>
                                      <p:to>
                                        <p:strVal val="visible"/>
                                      </p:to>
                                    </p:set>
                                    <p:animEffect filter="dissolve" transition="in">
                                      <p:cBhvr>
                                        <p:cTn id="22" dur="5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9" grpId="3"/>
      <p:bldP build="whole" bldLvl="1" animBg="1" rev="0" advAuto="0" spid="487" grpId="1"/>
      <p:bldP build="whole" bldLvl="1" animBg="1" rev="0" advAuto="0" spid="490" grpId="4"/>
      <p:bldP build="whole" bldLvl="1" animBg="1" rev="0" advAuto="0" spid="488"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3" name="image1.png"/>
          <p:cNvPicPr>
            <a:picLocks noChangeAspect="1"/>
          </p:cNvPicPr>
          <p:nvPr/>
        </p:nvPicPr>
        <p:blipFill>
          <a:blip r:embed="rId2">
            <a:alphaModFix amt="64823"/>
            <a:extLst/>
          </a:blip>
          <a:stretch>
            <a:fillRect/>
          </a:stretch>
        </p:blipFill>
        <p:spPr>
          <a:xfrm rot="5400000">
            <a:off x="-4266459" y="4206811"/>
            <a:ext cx="13775651" cy="5242732"/>
          </a:xfrm>
          <a:prstGeom prst="rect">
            <a:avLst/>
          </a:prstGeom>
          <a:ln w="12700">
            <a:miter lim="400000"/>
          </a:ln>
        </p:spPr>
      </p:pic>
      <p:sp>
        <p:nvSpPr>
          <p:cNvPr id="134" name="Shape 134"/>
          <p:cNvSpPr/>
          <p:nvPr/>
        </p:nvSpPr>
        <p:spPr>
          <a:xfrm>
            <a:off x="3331029" y="-36869"/>
            <a:ext cx="21052972"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135" name="image7.png"/>
          <p:cNvPicPr>
            <a:picLocks noChangeAspect="1"/>
          </p:cNvPicPr>
          <p:nvPr/>
        </p:nvPicPr>
        <p:blipFill>
          <a:blip r:embed="rId3">
            <a:extLst/>
          </a:blip>
          <a:stretch>
            <a:fillRect/>
          </a:stretch>
        </p:blipFill>
        <p:spPr>
          <a:xfrm>
            <a:off x="4052520" y="12362198"/>
            <a:ext cx="708038" cy="708038"/>
          </a:xfrm>
          <a:prstGeom prst="rect">
            <a:avLst/>
          </a:prstGeom>
          <a:ln w="12700">
            <a:miter lim="400000"/>
          </a:ln>
        </p:spPr>
      </p:pic>
      <p:sp>
        <p:nvSpPr>
          <p:cNvPr id="136" name="Shape 136"/>
          <p:cNvSpPr/>
          <p:nvPr/>
        </p:nvSpPr>
        <p:spPr>
          <a:xfrm>
            <a:off x="4934729" y="12346885"/>
            <a:ext cx="3984172" cy="7162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a:defRPr sz="3600">
                <a:solidFill>
                  <a:srgbClr val="595959"/>
                </a:solidFill>
              </a:defRPr>
            </a:pPr>
            <a:r>
              <a:t>@</a:t>
            </a:r>
            <a:r>
              <a:t>arxdsilva</a:t>
            </a:r>
          </a:p>
        </p:txBody>
      </p:sp>
      <p:sp>
        <p:nvSpPr>
          <p:cNvPr id="137" name="Shape 137"/>
          <p:cNvSpPr/>
          <p:nvPr/>
        </p:nvSpPr>
        <p:spPr>
          <a:xfrm>
            <a:off x="6407505" y="4389777"/>
            <a:ext cx="17423579" cy="72567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indent="206899" algn="l">
              <a:lnSpc>
                <a:spcPts val="7500"/>
              </a:lnSpc>
              <a:defRPr b="1" sz="4800">
                <a:solidFill>
                  <a:srgbClr val="595959"/>
                </a:solidFill>
                <a:latin typeface="AnonymousPro"/>
                <a:ea typeface="AnonymousPro"/>
                <a:cs typeface="AnonymousPro"/>
                <a:sym typeface="AnonymousPro"/>
              </a:defRPr>
            </a:pPr>
            <a:r>
              <a:t>Titulos:</a:t>
            </a:r>
            <a:endParaRPr sz="3000"/>
          </a:p>
          <a:p>
            <a:pPr marL="892699" indent="-685800" algn="l">
              <a:lnSpc>
                <a:spcPts val="7500"/>
              </a:lnSpc>
              <a:buSzPct val="100000"/>
              <a:buFont typeface="Arial"/>
              <a:buChar char="•"/>
              <a:defRPr sz="4400">
                <a:solidFill>
                  <a:srgbClr val="595959"/>
                </a:solidFill>
                <a:latin typeface="AnonymousPro"/>
                <a:ea typeface="AnonymousPro"/>
                <a:cs typeface="AnonymousPro"/>
                <a:sym typeface="AnonymousPro"/>
              </a:defRPr>
            </a:pPr>
            <a:r>
              <a:t>Mantainer do Tsuru PaaS (</a:t>
            </a:r>
            <a:r>
              <a:rPr u="sng">
                <a:solidFill>
                  <a:srgbClr val="0000FF"/>
                </a:solidFill>
                <a:uFill>
                  <a:solidFill>
                    <a:srgbClr val="0000FF"/>
                  </a:solidFill>
                </a:uFill>
                <a:hlinkClick r:id="rId4" invalidUrl="" action="" tgtFrame="" tooltip="" history="1" highlightClick="0" endSnd="0"/>
              </a:rPr>
              <a:t>tsuru.io</a:t>
            </a:r>
            <a:r>
              <a:t>)</a:t>
            </a:r>
            <a:endParaRPr sz="3000"/>
          </a:p>
          <a:p>
            <a:pPr marL="892699" indent="-685800" algn="l">
              <a:lnSpc>
                <a:spcPts val="7500"/>
              </a:lnSpc>
              <a:buSzPct val="100000"/>
              <a:buFont typeface="Arial"/>
              <a:buChar char="•"/>
              <a:defRPr sz="4400">
                <a:solidFill>
                  <a:srgbClr val="595959"/>
                </a:solidFill>
                <a:latin typeface="AnonymousPro"/>
                <a:ea typeface="AnonymousPro"/>
                <a:cs typeface="AnonymousPro"/>
                <a:sym typeface="AnonymousPro"/>
              </a:defRPr>
            </a:pPr>
            <a:r>
              <a:t>Estudante de Eng. Computação na UVA</a:t>
            </a:r>
            <a:endParaRPr sz="3000"/>
          </a:p>
          <a:p>
            <a:pPr marL="892699" indent="-685800" algn="l">
              <a:lnSpc>
                <a:spcPts val="7500"/>
              </a:lnSpc>
              <a:buSzPct val="100000"/>
              <a:buFont typeface="Arial"/>
              <a:buChar char="•"/>
              <a:defRPr sz="4400">
                <a:solidFill>
                  <a:srgbClr val="595959"/>
                </a:solidFill>
                <a:latin typeface="AnonymousPro"/>
                <a:ea typeface="AnonymousPro"/>
                <a:cs typeface="AnonymousPro"/>
                <a:sym typeface="AnonymousPro"/>
              </a:defRPr>
            </a:pPr>
            <a:r>
              <a:t>Pessoa que contribuiu para mais traduções do jogo Rimworld :D</a:t>
            </a:r>
          </a:p>
          <a:p>
            <a:pPr indent="206899" algn="l">
              <a:lnSpc>
                <a:spcPts val="7500"/>
              </a:lnSpc>
              <a:defRPr sz="4800">
                <a:solidFill>
                  <a:srgbClr val="595959"/>
                </a:solidFill>
                <a:latin typeface="AnonymousPro"/>
                <a:ea typeface="AnonymousPro"/>
                <a:cs typeface="AnonymousPro"/>
                <a:sym typeface="AnonymousPro"/>
              </a:defRPr>
            </a:pPr>
          </a:p>
          <a:p>
            <a:pPr indent="206899" algn="l">
              <a:lnSpc>
                <a:spcPts val="7500"/>
              </a:lnSpc>
              <a:defRPr b="1" sz="4800">
                <a:solidFill>
                  <a:srgbClr val="595959"/>
                </a:solidFill>
                <a:latin typeface="AnonymousPro"/>
                <a:ea typeface="AnonymousPro"/>
                <a:cs typeface="AnonymousPro"/>
                <a:sym typeface="AnonymousPro"/>
              </a:defRPr>
            </a:pPr>
            <a:r>
              <a:t>Profissão:</a:t>
            </a:r>
            <a:endParaRPr sz="3000"/>
          </a:p>
          <a:p>
            <a:pPr marL="892699" indent="-685800" algn="l">
              <a:lnSpc>
                <a:spcPts val="7500"/>
              </a:lnSpc>
              <a:buSzPct val="100000"/>
              <a:buFont typeface="Arial"/>
              <a:buChar char="•"/>
              <a:defRPr sz="4400">
                <a:solidFill>
                  <a:srgbClr val="595959"/>
                </a:solidFill>
                <a:latin typeface="AnonymousPro"/>
                <a:ea typeface="AnonymousPro"/>
                <a:cs typeface="AnonymousPro"/>
                <a:sym typeface="AnonymousPro"/>
              </a:defRPr>
            </a:pPr>
            <a:r>
              <a:t>Estag de desenvolvimento no Feed @ globo.com</a:t>
            </a:r>
            <a:endParaRPr sz="2800"/>
          </a:p>
          <a:p>
            <a:pPr indent="206901">
              <a:defRPr sz="2600">
                <a:solidFill>
                  <a:srgbClr val="595959"/>
                </a:solidFill>
                <a:latin typeface="Century Gothic"/>
                <a:ea typeface="Century Gothic"/>
                <a:cs typeface="Century Gothic"/>
                <a:sym typeface="Century Gothic"/>
              </a:defRPr>
            </a:pPr>
            <a:r>
              <a:t>	</a:t>
            </a:r>
          </a:p>
        </p:txBody>
      </p:sp>
      <p:grpSp>
        <p:nvGrpSpPr>
          <p:cNvPr id="140" name="Group 140"/>
          <p:cNvGrpSpPr/>
          <p:nvPr/>
        </p:nvGrpSpPr>
        <p:grpSpPr>
          <a:xfrm>
            <a:off x="504374" y="4179530"/>
            <a:ext cx="5283201" cy="5321301"/>
            <a:chOff x="0" y="0"/>
            <a:chExt cx="5283200" cy="5321300"/>
          </a:xfrm>
        </p:grpSpPr>
        <p:pic>
          <p:nvPicPr>
            <p:cNvPr id="139" name="art.jpg"/>
            <p:cNvPicPr>
              <a:picLocks noChangeAspect="1"/>
            </p:cNvPicPr>
            <p:nvPr/>
          </p:nvPicPr>
          <p:blipFill>
            <a:blip r:embed="rId5">
              <a:extLst/>
            </a:blip>
            <a:srcRect l="0" t="0" r="0" b="0"/>
            <a:stretch>
              <a:fillRect/>
            </a:stretch>
          </p:blipFill>
          <p:spPr>
            <a:xfrm>
              <a:off x="203200" y="203200"/>
              <a:ext cx="4876800" cy="4876800"/>
            </a:xfrm>
            <a:prstGeom prst="rect">
              <a:avLst/>
            </a:prstGeom>
            <a:ln>
              <a:noFill/>
            </a:ln>
            <a:effectLst/>
          </p:spPr>
        </p:pic>
        <p:pic>
          <p:nvPicPr>
            <p:cNvPr id="138" name=""/>
            <p:cNvPicPr>
              <a:picLocks noChangeAspect="0"/>
            </p:cNvPicPr>
            <p:nvPr/>
          </p:nvPicPr>
          <p:blipFill>
            <a:blip r:embed="rId6">
              <a:extLst/>
            </a:blip>
            <a:stretch>
              <a:fillRect/>
            </a:stretch>
          </p:blipFill>
          <p:spPr>
            <a:xfrm>
              <a:off x="0" y="0"/>
              <a:ext cx="5283200" cy="5321300"/>
            </a:xfrm>
            <a:prstGeom prst="rect">
              <a:avLst/>
            </a:prstGeom>
            <a:effectLst/>
          </p:spPr>
        </p:pic>
      </p:grpSp>
      <p:sp>
        <p:nvSpPr>
          <p:cNvPr id="141" name="Shape 141"/>
          <p:cNvSpPr/>
          <p:nvPr/>
        </p:nvSpPr>
        <p:spPr>
          <a:xfrm>
            <a:off x="6407505" y="536386"/>
            <a:ext cx="17423579" cy="18846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lgn="l">
              <a:defRPr b="1" sz="7200">
                <a:solidFill>
                  <a:srgbClr val="595959"/>
                </a:solidFill>
                <a:latin typeface="AnonymousPro"/>
                <a:ea typeface="AnonymousPro"/>
                <a:cs typeface="AnonymousPro"/>
                <a:sym typeface="AnonymousPro"/>
              </a:defRPr>
            </a:pPr>
            <a:r>
              <a:t>Arthur Rodrigues Xavier da Silva</a:t>
            </a:r>
            <a:endParaRPr sz="15000"/>
          </a:p>
          <a:p>
            <a:pPr algn="l">
              <a:defRPr sz="4000">
                <a:solidFill>
                  <a:srgbClr val="595959"/>
                </a:solidFill>
                <a:latin typeface="AnonymousPro"/>
                <a:ea typeface="AnonymousPro"/>
                <a:cs typeface="AnonymousPro"/>
                <a:sym typeface="AnonymousPro"/>
              </a:defRPr>
            </a:pPr>
            <a:r>
              <a:t>Gamer, amante do RPG, apaixonado por OSS e Goleiro nas horas vagas.</a:t>
            </a:r>
          </a:p>
        </p:txBody>
      </p:sp>
      <p:pic>
        <p:nvPicPr>
          <p:cNvPr id="142" name="image5.jpeg"/>
          <p:cNvPicPr>
            <a:picLocks noChangeAspect="1"/>
          </p:cNvPicPr>
          <p:nvPr/>
        </p:nvPicPr>
        <p:blipFill>
          <a:blip r:embed="rId7">
            <a:extLst/>
          </a:blip>
          <a:stretch>
            <a:fillRect/>
          </a:stretch>
        </p:blipFill>
        <p:spPr>
          <a:xfrm>
            <a:off x="19626943" y="12820112"/>
            <a:ext cx="4204140" cy="492794"/>
          </a:xfrm>
          <a:prstGeom prst="rect">
            <a:avLst/>
          </a:prstGeom>
          <a:ln w="12700">
            <a:miter lim="400000"/>
          </a:ln>
        </p:spPr>
      </p:pic>
      <p:sp>
        <p:nvSpPr>
          <p:cNvPr id="143" name="Shape 143"/>
          <p:cNvSpPr/>
          <p:nvPr/>
        </p:nvSpPr>
        <p:spPr>
          <a:xfrm>
            <a:off x="8604669" y="12346885"/>
            <a:ext cx="3984172" cy="7162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sz="3600">
                <a:solidFill>
                  <a:srgbClr val="595959"/>
                </a:solidFill>
              </a:defRPr>
            </a:lvl1pPr>
          </a:lstStyle>
          <a:p>
            <a:pPr/>
            <a:r>
              <a:t>arxdsilva</a:t>
            </a:r>
          </a:p>
        </p:txBody>
      </p:sp>
      <p:sp>
        <p:nvSpPr>
          <p:cNvPr id="144" name="Shape 144"/>
          <p:cNvSpPr/>
          <p:nvPr/>
        </p:nvSpPr>
        <p:spPr>
          <a:xfrm>
            <a:off x="7641772" y="12373050"/>
            <a:ext cx="1" cy="773422"/>
          </a:xfrm>
          <a:prstGeom prst="line">
            <a:avLst/>
          </a:prstGeom>
          <a:ln>
            <a:solidFill>
              <a:srgbClr val="BFBFBF"/>
            </a:solidFill>
          </a:ln>
        </p:spPr>
        <p:txBody>
          <a:bodyPr lIns="45718" tIns="45718" rIns="45718" bIns="45718"/>
          <a:lstStyle/>
          <a:p>
            <a:pPr/>
          </a:p>
        </p:txBody>
      </p:sp>
      <p:pic>
        <p:nvPicPr>
          <p:cNvPr id="145" name="image9.png"/>
          <p:cNvPicPr>
            <a:picLocks noChangeAspect="1"/>
          </p:cNvPicPr>
          <p:nvPr/>
        </p:nvPicPr>
        <p:blipFill>
          <a:blip r:embed="rId8">
            <a:extLst/>
          </a:blip>
          <a:stretch>
            <a:fillRect/>
          </a:stretch>
        </p:blipFill>
        <p:spPr>
          <a:xfrm>
            <a:off x="7815944" y="12308164"/>
            <a:ext cx="816107" cy="816107"/>
          </a:xfrm>
          <a:prstGeom prst="rect">
            <a:avLst/>
          </a:prstGeom>
          <a:ln w="12700">
            <a:miter lim="400000"/>
          </a:ln>
        </p:spPr>
      </p:pic>
      <p:sp>
        <p:nvSpPr>
          <p:cNvPr id="146" name="Shape 146"/>
          <p:cNvSpPr/>
          <p:nvPr/>
        </p:nvSpPr>
        <p:spPr>
          <a:xfrm>
            <a:off x="12431486" y="12373050"/>
            <a:ext cx="1" cy="773422"/>
          </a:xfrm>
          <a:prstGeom prst="line">
            <a:avLst/>
          </a:prstGeom>
          <a:ln>
            <a:solidFill>
              <a:srgbClr val="BFBFBF"/>
            </a:solidFill>
          </a:ln>
        </p:spPr>
        <p:txBody>
          <a:bodyPr lIns="45718" tIns="45718" rIns="45718" bIns="45718"/>
          <a:lstStyle/>
          <a:p>
            <a:pPr/>
          </a:p>
        </p:txBody>
      </p:sp>
      <p:sp>
        <p:nvSpPr>
          <p:cNvPr id="147" name="Shape 147"/>
          <p:cNvSpPr/>
          <p:nvPr/>
        </p:nvSpPr>
        <p:spPr>
          <a:xfrm>
            <a:off x="13416151" y="12373050"/>
            <a:ext cx="5141934" cy="7162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sz="3600" u="sng">
                <a:solidFill>
                  <a:srgbClr val="0000FF"/>
                </a:solidFill>
                <a:uFill>
                  <a:solidFill>
                    <a:srgbClr val="0000FF"/>
                  </a:solidFill>
                </a:uFill>
                <a:hlinkClick r:id="rId9" invalidUrl="" action="" tgtFrame="" tooltip="" history="1" highlightClick="0" endSnd="0"/>
              </a:defRPr>
            </a:lvl1pPr>
          </a:lstStyle>
          <a:p>
            <a:pPr>
              <a:defRPr u="none">
                <a:solidFill>
                  <a:srgbClr val="595959"/>
                </a:solidFill>
                <a:uFillTx/>
              </a:defRPr>
            </a:pPr>
            <a:r>
              <a:rPr u="sng">
                <a:solidFill>
                  <a:srgbClr val="0000FF"/>
                </a:solidFill>
                <a:uFill>
                  <a:solidFill>
                    <a:srgbClr val="0000FF"/>
                  </a:solidFill>
                </a:uFill>
                <a:hlinkClick r:id="rId9" invalidUrl="" action="" tgtFrame="" tooltip="" history="1" highlightClick="0" endSnd="0"/>
              </a:rPr>
              <a:t>arxdsilva@gmail.com</a:t>
            </a:r>
          </a:p>
        </p:txBody>
      </p:sp>
      <p:pic>
        <p:nvPicPr>
          <p:cNvPr id="148" name="image10.png"/>
          <p:cNvPicPr>
            <a:picLocks noChangeAspect="1"/>
          </p:cNvPicPr>
          <p:nvPr/>
        </p:nvPicPr>
        <p:blipFill>
          <a:blip r:embed="rId10">
            <a:extLst/>
          </a:blip>
          <a:stretch>
            <a:fillRect/>
          </a:stretch>
        </p:blipFill>
        <p:spPr>
          <a:xfrm>
            <a:off x="12539146" y="12312208"/>
            <a:ext cx="895102" cy="895102"/>
          </a:xfrm>
          <a:prstGeom prst="rect">
            <a:avLst/>
          </a:prstGeom>
          <a:ln w="12700">
            <a:miter lim="400000"/>
          </a:ln>
        </p:spPr>
      </p:pic>
      <p:sp>
        <p:nvSpPr>
          <p:cNvPr id="149" name="Shape 149"/>
          <p:cNvSpPr/>
          <p:nvPr/>
        </p:nvSpPr>
        <p:spPr>
          <a:xfrm flipH="1" flipV="1">
            <a:off x="3331030" y="3998602"/>
            <a:ext cx="20500053" cy="1"/>
          </a:xfrm>
          <a:prstGeom prst="line">
            <a:avLst/>
          </a:prstGeom>
          <a:ln w="57150">
            <a:solidFill>
              <a:srgbClr val="BFBFBF"/>
            </a:solidFill>
          </a:ln>
        </p:spPr>
        <p:txBody>
          <a:bodyPr lIns="45718" tIns="45718" rIns="45718" bIns="45718"/>
          <a:lstStyle/>
          <a:p>
            <a:pP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3" name="image1.png"/>
          <p:cNvPicPr>
            <a:picLocks noChangeAspect="1"/>
          </p:cNvPicPr>
          <p:nvPr/>
        </p:nvPicPr>
        <p:blipFill>
          <a:blip r:embed="rId2">
            <a:alphaModFix amt="64823"/>
            <a:extLst/>
          </a:blip>
          <a:stretch>
            <a:fillRect/>
          </a:stretch>
        </p:blipFill>
        <p:spPr>
          <a:xfrm rot="5400000">
            <a:off x="-4266459" y="4206811"/>
            <a:ext cx="13775651" cy="5242732"/>
          </a:xfrm>
          <a:prstGeom prst="rect">
            <a:avLst/>
          </a:prstGeom>
          <a:ln w="12700">
            <a:miter lim="400000"/>
          </a:ln>
        </p:spPr>
      </p:pic>
      <p:sp>
        <p:nvSpPr>
          <p:cNvPr id="494" name="Shape 494"/>
          <p:cNvSpPr/>
          <p:nvPr/>
        </p:nvSpPr>
        <p:spPr>
          <a:xfrm>
            <a:off x="3331029" y="-36869"/>
            <a:ext cx="21052972"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495" name="Shape 495"/>
          <p:cNvSpPr/>
          <p:nvPr/>
        </p:nvSpPr>
        <p:spPr>
          <a:xfrm>
            <a:off x="6407505" y="536387"/>
            <a:ext cx="17423579"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Agradecimentos</a:t>
            </a:r>
          </a:p>
        </p:txBody>
      </p:sp>
      <p:sp>
        <p:nvSpPr>
          <p:cNvPr id="496" name="Shape 496"/>
          <p:cNvSpPr/>
          <p:nvPr/>
        </p:nvSpPr>
        <p:spPr>
          <a:xfrm flipH="1" flipV="1">
            <a:off x="3331030" y="1843227"/>
            <a:ext cx="20500053" cy="1"/>
          </a:xfrm>
          <a:prstGeom prst="line">
            <a:avLst/>
          </a:prstGeom>
          <a:ln w="57150">
            <a:solidFill>
              <a:srgbClr val="BFBFBF"/>
            </a:solidFill>
          </a:ln>
        </p:spPr>
        <p:txBody>
          <a:bodyPr lIns="45718" tIns="45718" rIns="45718" bIns="45718"/>
          <a:lstStyle/>
          <a:p>
            <a:pPr/>
          </a:p>
        </p:txBody>
      </p:sp>
      <p:sp>
        <p:nvSpPr>
          <p:cNvPr id="497" name="Shape 497"/>
          <p:cNvSpPr/>
          <p:nvPr/>
        </p:nvSpPr>
        <p:spPr>
          <a:xfrm flipH="1" flipV="1">
            <a:off x="8853479" y="10672199"/>
            <a:ext cx="10008073" cy="1"/>
          </a:xfrm>
          <a:prstGeom prst="line">
            <a:avLst/>
          </a:prstGeom>
          <a:ln>
            <a:solidFill>
              <a:srgbClr val="BFBFBF"/>
            </a:solidFill>
          </a:ln>
        </p:spPr>
        <p:txBody>
          <a:bodyPr lIns="45718" tIns="45718" rIns="45718" bIns="45718"/>
          <a:lstStyle/>
          <a:p>
            <a:pPr/>
          </a:p>
        </p:txBody>
      </p:sp>
      <p:pic>
        <p:nvPicPr>
          <p:cNvPr id="498" name="pasted-image.png"/>
          <p:cNvPicPr>
            <a:picLocks noChangeAspect="1"/>
          </p:cNvPicPr>
          <p:nvPr/>
        </p:nvPicPr>
        <p:blipFill>
          <a:blip r:embed="rId3">
            <a:extLst/>
          </a:blip>
          <a:stretch>
            <a:fillRect/>
          </a:stretch>
        </p:blipFill>
        <p:spPr>
          <a:xfrm>
            <a:off x="9906462" y="3636836"/>
            <a:ext cx="7902106" cy="6998051"/>
          </a:xfrm>
          <a:prstGeom prst="rect">
            <a:avLst/>
          </a:prstGeom>
          <a:ln w="12700">
            <a:miter lim="400000"/>
          </a:ln>
        </p:spPr>
      </p:pic>
      <p:pic>
        <p:nvPicPr>
          <p:cNvPr id="499" name="image5.jpeg"/>
          <p:cNvPicPr>
            <a:picLocks noChangeAspect="1"/>
          </p:cNvPicPr>
          <p:nvPr/>
        </p:nvPicPr>
        <p:blipFill>
          <a:blip r:embed="rId4">
            <a:extLst/>
          </a:blip>
          <a:stretch>
            <a:fillRect/>
          </a:stretch>
        </p:blipFill>
        <p:spPr>
          <a:xfrm>
            <a:off x="8227415" y="2064212"/>
            <a:ext cx="11260201" cy="1319878"/>
          </a:xfrm>
          <a:prstGeom prst="rect">
            <a:avLst/>
          </a:prstGeom>
          <a:ln w="12700">
            <a:miter lim="400000"/>
          </a:ln>
        </p:spPr>
      </p:pic>
      <p:grpSp>
        <p:nvGrpSpPr>
          <p:cNvPr id="503" name="Group 503"/>
          <p:cNvGrpSpPr/>
          <p:nvPr/>
        </p:nvGrpSpPr>
        <p:grpSpPr>
          <a:xfrm>
            <a:off x="7604885" y="10709512"/>
            <a:ext cx="12505259" cy="3006543"/>
            <a:chOff x="0" y="0"/>
            <a:chExt cx="12505258" cy="3006542"/>
          </a:xfrm>
        </p:grpSpPr>
        <p:pic>
          <p:nvPicPr>
            <p:cNvPr id="500" name="Screen Shot 2017-05-15 at 3.41.23 PM.png"/>
            <p:cNvPicPr>
              <a:picLocks noChangeAspect="1"/>
            </p:cNvPicPr>
            <p:nvPr/>
          </p:nvPicPr>
          <p:blipFill>
            <a:blip r:embed="rId5">
              <a:extLst/>
            </a:blip>
            <a:stretch>
              <a:fillRect/>
            </a:stretch>
          </p:blipFill>
          <p:spPr>
            <a:xfrm>
              <a:off x="3496805" y="339606"/>
              <a:ext cx="4452786" cy="2226394"/>
            </a:xfrm>
            <a:prstGeom prst="rect">
              <a:avLst/>
            </a:prstGeom>
            <a:ln w="12700" cap="flat">
              <a:noFill/>
              <a:miter lim="400000"/>
            </a:ln>
            <a:effectLst/>
          </p:spPr>
        </p:pic>
        <p:pic>
          <p:nvPicPr>
            <p:cNvPr id="501" name="pasted-image.png"/>
            <p:cNvPicPr>
              <a:picLocks noChangeAspect="1"/>
            </p:cNvPicPr>
            <p:nvPr/>
          </p:nvPicPr>
          <p:blipFill>
            <a:blip r:embed="rId6">
              <a:extLst/>
            </a:blip>
            <a:stretch>
              <a:fillRect/>
            </a:stretch>
          </p:blipFill>
          <p:spPr>
            <a:xfrm>
              <a:off x="8439853" y="289139"/>
              <a:ext cx="4065406" cy="2327329"/>
            </a:xfrm>
            <a:prstGeom prst="rect">
              <a:avLst/>
            </a:prstGeom>
            <a:ln w="12700" cap="flat">
              <a:noFill/>
              <a:miter lim="400000"/>
            </a:ln>
            <a:effectLst/>
          </p:spPr>
        </p:pic>
        <p:pic>
          <p:nvPicPr>
            <p:cNvPr id="502" name="pasted-image.png"/>
            <p:cNvPicPr>
              <a:picLocks noChangeAspect="1"/>
            </p:cNvPicPr>
            <p:nvPr/>
          </p:nvPicPr>
          <p:blipFill>
            <a:blip r:embed="rId7">
              <a:extLst/>
            </a:blip>
            <a:stretch>
              <a:fillRect/>
            </a:stretch>
          </p:blipFill>
          <p:spPr>
            <a:xfrm>
              <a:off x="0" y="0"/>
              <a:ext cx="3006543" cy="3006543"/>
            </a:xfrm>
            <a:prstGeom prst="rect">
              <a:avLst/>
            </a:prstGeom>
            <a:ln w="12700" cap="flat">
              <a:noFill/>
              <a:miter lim="400000"/>
            </a:ln>
            <a:effectLst/>
          </p:spPr>
        </p:pic>
      </p:gr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5" name="image1.png"/>
          <p:cNvPicPr>
            <a:picLocks noChangeAspect="1"/>
          </p:cNvPicPr>
          <p:nvPr/>
        </p:nvPicPr>
        <p:blipFill>
          <a:blip r:embed="rId2">
            <a:extLst/>
          </a:blip>
          <a:srcRect l="2816" t="50182" r="2816" b="1"/>
          <a:stretch>
            <a:fillRect/>
          </a:stretch>
        </p:blipFill>
        <p:spPr>
          <a:xfrm>
            <a:off x="-1" y="-1"/>
            <a:ext cx="24384003" cy="4899066"/>
          </a:xfrm>
          <a:prstGeom prst="rect">
            <a:avLst/>
          </a:prstGeom>
          <a:ln w="12700">
            <a:miter lim="400000"/>
          </a:ln>
        </p:spPr>
      </p:pic>
      <p:pic>
        <p:nvPicPr>
          <p:cNvPr id="506" name="image1.png"/>
          <p:cNvPicPr>
            <a:picLocks noChangeAspect="1"/>
          </p:cNvPicPr>
          <p:nvPr/>
        </p:nvPicPr>
        <p:blipFill>
          <a:blip r:embed="rId2">
            <a:extLst/>
          </a:blip>
          <a:srcRect l="3503" t="0" r="2128" b="41479"/>
          <a:stretch>
            <a:fillRect/>
          </a:stretch>
        </p:blipFill>
        <p:spPr>
          <a:xfrm>
            <a:off x="-1" y="7961162"/>
            <a:ext cx="24384003" cy="5754839"/>
          </a:xfrm>
          <a:prstGeom prst="rect">
            <a:avLst/>
          </a:prstGeom>
          <a:ln w="12700">
            <a:miter lim="400000"/>
          </a:ln>
        </p:spPr>
      </p:pic>
      <p:sp>
        <p:nvSpPr>
          <p:cNvPr id="507" name="Shape 507"/>
          <p:cNvSpPr/>
          <p:nvPr/>
        </p:nvSpPr>
        <p:spPr>
          <a:xfrm>
            <a:off x="1" y="5667323"/>
            <a:ext cx="24384001" cy="17703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defRPr sz="10400">
                <a:solidFill>
                  <a:srgbClr val="595959"/>
                </a:solidFill>
                <a:latin typeface="AnonymousPro"/>
                <a:ea typeface="AnonymousPro"/>
                <a:cs typeface="AnonymousPro"/>
                <a:sym typeface="AnonymousPro"/>
              </a:defRPr>
            </a:lvl1pPr>
          </a:lstStyle>
          <a:p>
            <a:pPr/>
            <a:r>
              <a:t>Obrigado!</a:t>
            </a:r>
          </a:p>
        </p:txBody>
      </p:sp>
      <p:pic>
        <p:nvPicPr>
          <p:cNvPr id="508" name="image5.jpeg"/>
          <p:cNvPicPr>
            <a:picLocks noChangeAspect="1"/>
          </p:cNvPicPr>
          <p:nvPr/>
        </p:nvPicPr>
        <p:blipFill>
          <a:blip r:embed="rId3">
            <a:extLst/>
          </a:blip>
          <a:stretch>
            <a:fillRect/>
          </a:stretch>
        </p:blipFill>
        <p:spPr>
          <a:xfrm>
            <a:off x="19626943" y="12820112"/>
            <a:ext cx="4204140" cy="492794"/>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1" name="image1.png"/>
          <p:cNvPicPr>
            <a:picLocks noChangeAspect="1"/>
          </p:cNvPicPr>
          <p:nvPr/>
        </p:nvPicPr>
        <p:blipFill>
          <a:blip r:embed="rId2">
            <a:alphaModFix amt="64823"/>
            <a:extLst/>
          </a:blip>
          <a:stretch>
            <a:fillRect/>
          </a:stretch>
        </p:blipFill>
        <p:spPr>
          <a:xfrm rot="5400000">
            <a:off x="-4266459" y="4206811"/>
            <a:ext cx="13775651" cy="5242732"/>
          </a:xfrm>
          <a:prstGeom prst="rect">
            <a:avLst/>
          </a:prstGeom>
          <a:ln w="12700">
            <a:miter lim="400000"/>
          </a:ln>
        </p:spPr>
      </p:pic>
      <p:sp>
        <p:nvSpPr>
          <p:cNvPr id="152" name="Shape 152"/>
          <p:cNvSpPr/>
          <p:nvPr/>
        </p:nvSpPr>
        <p:spPr>
          <a:xfrm>
            <a:off x="3331029" y="-36869"/>
            <a:ext cx="21052972"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153" name="image11.png"/>
          <p:cNvPicPr>
            <a:picLocks noChangeAspect="1"/>
          </p:cNvPicPr>
          <p:nvPr/>
        </p:nvPicPr>
        <p:blipFill>
          <a:blip r:embed="rId3">
            <a:extLst/>
          </a:blip>
          <a:stretch>
            <a:fillRect/>
          </a:stretch>
        </p:blipFill>
        <p:spPr>
          <a:xfrm>
            <a:off x="707574" y="4382730"/>
            <a:ext cx="4876801" cy="4876801"/>
          </a:xfrm>
          <a:prstGeom prst="rect">
            <a:avLst/>
          </a:prstGeom>
          <a:ln w="12700">
            <a:miter lim="400000"/>
          </a:ln>
        </p:spPr>
      </p:pic>
      <p:sp>
        <p:nvSpPr>
          <p:cNvPr id="154" name="Shape 154"/>
          <p:cNvSpPr/>
          <p:nvPr/>
        </p:nvSpPr>
        <p:spPr>
          <a:xfrm>
            <a:off x="6407505" y="536387"/>
            <a:ext cx="17423579"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Pauta</a:t>
            </a:r>
          </a:p>
        </p:txBody>
      </p:sp>
      <p:pic>
        <p:nvPicPr>
          <p:cNvPr id="155" name="image5.jpeg"/>
          <p:cNvPicPr>
            <a:picLocks noChangeAspect="1"/>
          </p:cNvPicPr>
          <p:nvPr/>
        </p:nvPicPr>
        <p:blipFill>
          <a:blip r:embed="rId4">
            <a:extLst/>
          </a:blip>
          <a:stretch>
            <a:fillRect/>
          </a:stretch>
        </p:blipFill>
        <p:spPr>
          <a:xfrm>
            <a:off x="19626943" y="12820112"/>
            <a:ext cx="4204140" cy="492794"/>
          </a:xfrm>
          <a:prstGeom prst="rect">
            <a:avLst/>
          </a:prstGeom>
          <a:ln w="12700">
            <a:miter lim="400000"/>
          </a:ln>
        </p:spPr>
      </p:pic>
      <p:sp>
        <p:nvSpPr>
          <p:cNvPr id="156" name="Shape 156"/>
          <p:cNvSpPr/>
          <p:nvPr/>
        </p:nvSpPr>
        <p:spPr>
          <a:xfrm>
            <a:off x="6407505" y="2893892"/>
            <a:ext cx="17423579"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857250" indent="-857250" algn="l">
              <a:buSzPct val="100000"/>
              <a:buFont typeface="Arial"/>
              <a:buChar char="•"/>
              <a:defRPr sz="7200">
                <a:solidFill>
                  <a:srgbClr val="595959"/>
                </a:solidFill>
                <a:latin typeface="AnonymousPro"/>
                <a:ea typeface="AnonymousPro"/>
                <a:cs typeface="AnonymousPro"/>
                <a:sym typeface="AnonymousPro"/>
              </a:defRPr>
            </a:lvl1pPr>
          </a:lstStyle>
          <a:p>
            <a:pPr/>
            <a:r>
              <a:t> Rimworld</a:t>
            </a:r>
          </a:p>
        </p:txBody>
      </p:sp>
      <p:sp>
        <p:nvSpPr>
          <p:cNvPr id="157" name="Shape 157"/>
          <p:cNvSpPr/>
          <p:nvPr/>
        </p:nvSpPr>
        <p:spPr>
          <a:xfrm>
            <a:off x="6407505" y="4440022"/>
            <a:ext cx="17423579"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857250" indent="-857250" algn="l">
              <a:buSzPct val="100000"/>
              <a:buFont typeface="Arial"/>
              <a:buChar char="•"/>
              <a:defRPr sz="7200">
                <a:solidFill>
                  <a:srgbClr val="595959"/>
                </a:solidFill>
                <a:latin typeface="AnonymousPro"/>
                <a:ea typeface="AnonymousPro"/>
                <a:cs typeface="AnonymousPro"/>
                <a:sym typeface="AnonymousPro"/>
              </a:defRPr>
            </a:lvl1pPr>
          </a:lstStyle>
          <a:p>
            <a:pPr/>
            <a:r>
              <a:t>OSS</a:t>
            </a:r>
          </a:p>
        </p:txBody>
      </p:sp>
      <p:sp>
        <p:nvSpPr>
          <p:cNvPr id="158" name="Shape 158"/>
          <p:cNvSpPr/>
          <p:nvPr/>
        </p:nvSpPr>
        <p:spPr>
          <a:xfrm>
            <a:off x="6407505" y="5986150"/>
            <a:ext cx="17423579"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857250" indent="-857250" algn="l">
              <a:buSzPct val="100000"/>
              <a:buFont typeface="Arial"/>
              <a:buChar char="•"/>
              <a:defRPr sz="7200">
                <a:solidFill>
                  <a:srgbClr val="595959"/>
                </a:solidFill>
                <a:latin typeface="AnonymousPro"/>
                <a:ea typeface="AnonymousPro"/>
                <a:cs typeface="AnonymousPro"/>
                <a:sym typeface="AnonymousPro"/>
              </a:defRPr>
            </a:lvl1pPr>
          </a:lstStyle>
          <a:p>
            <a:pPr/>
            <a:r>
              <a:t>Process</a:t>
            </a:r>
          </a:p>
        </p:txBody>
      </p:sp>
      <p:sp>
        <p:nvSpPr>
          <p:cNvPr id="159" name="Shape 159"/>
          <p:cNvSpPr/>
          <p:nvPr/>
        </p:nvSpPr>
        <p:spPr>
          <a:xfrm flipH="1" flipV="1">
            <a:off x="3331030" y="1829048"/>
            <a:ext cx="20500053" cy="14179"/>
          </a:xfrm>
          <a:prstGeom prst="line">
            <a:avLst/>
          </a:prstGeom>
          <a:ln w="57150">
            <a:solidFill>
              <a:srgbClr val="BFBFBF"/>
            </a:solidFill>
          </a:ln>
        </p:spPr>
        <p:txBody>
          <a:bodyPr lIns="45718" tIns="45718" rIns="45718" bIns="45718"/>
          <a:lstStyle/>
          <a:p>
            <a:pPr/>
          </a:p>
        </p:txBody>
      </p:sp>
      <p:sp>
        <p:nvSpPr>
          <p:cNvPr id="160" name="Shape 160"/>
          <p:cNvSpPr/>
          <p:nvPr/>
        </p:nvSpPr>
        <p:spPr>
          <a:xfrm>
            <a:off x="6407505" y="9078408"/>
            <a:ext cx="17423579"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857250" indent="-857250" algn="l">
              <a:buSzPct val="100000"/>
              <a:buFont typeface="Arial"/>
              <a:buChar char="•"/>
              <a:defRPr sz="7200">
                <a:solidFill>
                  <a:srgbClr val="595959"/>
                </a:solidFill>
                <a:latin typeface="AnonymousPro"/>
                <a:ea typeface="AnonymousPro"/>
                <a:cs typeface="AnonymousPro"/>
                <a:sym typeface="AnonymousPro"/>
              </a:defRPr>
            </a:lvl1pPr>
          </a:lstStyle>
          <a:p>
            <a:pPr/>
            <a:r>
              <a:t>How? Problems?</a:t>
            </a:r>
          </a:p>
        </p:txBody>
      </p:sp>
      <p:sp>
        <p:nvSpPr>
          <p:cNvPr id="161" name="Shape 161"/>
          <p:cNvSpPr/>
          <p:nvPr/>
        </p:nvSpPr>
        <p:spPr>
          <a:xfrm>
            <a:off x="6407505" y="10624536"/>
            <a:ext cx="17423579"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857250" indent="-857250" algn="l">
              <a:buSzPct val="100000"/>
              <a:buFont typeface="Arial"/>
              <a:buChar char="•"/>
              <a:defRPr sz="7200">
                <a:solidFill>
                  <a:srgbClr val="595959"/>
                </a:solidFill>
                <a:latin typeface="AnonymousPro"/>
                <a:ea typeface="AnonymousPro"/>
                <a:cs typeface="AnonymousPro"/>
                <a:sym typeface="AnonymousPro"/>
              </a:defRPr>
            </a:lvl1pPr>
          </a:lstStyle>
          <a:p>
            <a:pPr/>
            <a:r>
              <a:t>Improvements</a:t>
            </a:r>
          </a:p>
        </p:txBody>
      </p:sp>
      <p:sp>
        <p:nvSpPr>
          <p:cNvPr id="162" name="Shape 162"/>
          <p:cNvSpPr/>
          <p:nvPr/>
        </p:nvSpPr>
        <p:spPr>
          <a:xfrm>
            <a:off x="6407505" y="12170667"/>
            <a:ext cx="17423579"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857250" indent="-857250" algn="l">
              <a:buSzPct val="100000"/>
              <a:buFont typeface="Arial"/>
              <a:buChar char="•"/>
              <a:defRPr sz="7200">
                <a:solidFill>
                  <a:srgbClr val="595959"/>
                </a:solidFill>
                <a:latin typeface="AnonymousPro"/>
                <a:ea typeface="AnonymousPro"/>
                <a:cs typeface="AnonymousPro"/>
                <a:sym typeface="AnonymousPro"/>
              </a:defRPr>
            </a:lvl1pPr>
          </a:lstStyle>
          <a:p>
            <a:pPr/>
            <a:r>
              <a:t>Demo Gods please</a:t>
            </a:r>
          </a:p>
        </p:txBody>
      </p:sp>
      <p:sp>
        <p:nvSpPr>
          <p:cNvPr id="163" name="Shape 163"/>
          <p:cNvSpPr/>
          <p:nvPr/>
        </p:nvSpPr>
        <p:spPr>
          <a:xfrm>
            <a:off x="6407505" y="7532278"/>
            <a:ext cx="17423579"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857250" indent="-857250" algn="l">
              <a:buSzPct val="100000"/>
              <a:buFont typeface="Arial"/>
              <a:buChar char="•"/>
              <a:defRPr sz="7200">
                <a:solidFill>
                  <a:srgbClr val="595959"/>
                </a:solidFill>
                <a:latin typeface="AnonymousPro"/>
                <a:ea typeface="AnonymousPro"/>
                <a:cs typeface="AnonymousPro"/>
                <a:sym typeface="AnonymousPro"/>
              </a:defRPr>
            </a:lvl1pPr>
          </a:lstStyle>
          <a:p>
            <a:pPr/>
            <a:r>
              <a:t>Tool</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56"/>
                                        </p:tgtEl>
                                        <p:attrNameLst>
                                          <p:attrName>style.visibility</p:attrName>
                                        </p:attrNameLst>
                                      </p:cBhvr>
                                      <p:to>
                                        <p:strVal val="visible"/>
                                      </p:to>
                                    </p:set>
                                    <p:animEffect filter="dissolve" transition="in">
                                      <p:cBhvr>
                                        <p:cTn id="7" dur="5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57"/>
                                        </p:tgtEl>
                                        <p:attrNameLst>
                                          <p:attrName>style.visibility</p:attrName>
                                        </p:attrNameLst>
                                      </p:cBhvr>
                                      <p:to>
                                        <p:strVal val="visible"/>
                                      </p:to>
                                    </p:set>
                                    <p:animEffect filter="dissolve" transition="in">
                                      <p:cBhvr>
                                        <p:cTn id="12" dur="500"/>
                                        <p:tgtEl>
                                          <p:spTgt spid="157"/>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158"/>
                                        </p:tgtEl>
                                        <p:attrNameLst>
                                          <p:attrName>style.visibility</p:attrName>
                                        </p:attrNameLst>
                                      </p:cBhvr>
                                      <p:to>
                                        <p:strVal val="visible"/>
                                      </p:to>
                                    </p:set>
                                    <p:animEffect filter="dissolve" transition="in">
                                      <p:cBhvr>
                                        <p:cTn id="17" dur="5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160"/>
                                        </p:tgtEl>
                                        <p:attrNameLst>
                                          <p:attrName>style.visibility</p:attrName>
                                        </p:attrNameLst>
                                      </p:cBhvr>
                                      <p:to>
                                        <p:strVal val="visible"/>
                                      </p:to>
                                    </p:set>
                                    <p:animEffect filter="dissolve" transition="in">
                                      <p:cBhvr>
                                        <p:cTn id="22" dur="500"/>
                                        <p:tgtEl>
                                          <p:spTgt spid="160"/>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161"/>
                                        </p:tgtEl>
                                        <p:attrNameLst>
                                          <p:attrName>style.visibility</p:attrName>
                                        </p:attrNameLst>
                                      </p:cBhvr>
                                      <p:to>
                                        <p:strVal val="visible"/>
                                      </p:to>
                                    </p:set>
                                    <p:animEffect filter="dissolve" transition="in">
                                      <p:cBhvr>
                                        <p:cTn id="27" dur="500"/>
                                        <p:tgtEl>
                                          <p:spTgt spid="161"/>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6" fill="hold">
                                  <p:stCondLst>
                                    <p:cond delay="0"/>
                                  </p:stCondLst>
                                  <p:iterate type="el" backwards="0">
                                    <p:tmAbs val="0"/>
                                  </p:iterate>
                                  <p:childTnLst>
                                    <p:set>
                                      <p:cBhvr>
                                        <p:cTn id="31" fill="hold"/>
                                        <p:tgtEl>
                                          <p:spTgt spid="162"/>
                                        </p:tgtEl>
                                        <p:attrNameLst>
                                          <p:attrName>style.visibility</p:attrName>
                                        </p:attrNameLst>
                                      </p:cBhvr>
                                      <p:to>
                                        <p:strVal val="visible"/>
                                      </p:to>
                                    </p:set>
                                    <p:animEffect filter="dissolve" transition="in">
                                      <p:cBhvr>
                                        <p:cTn id="32" dur="500"/>
                                        <p:tgtEl>
                                          <p:spTgt spid="162"/>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9" grpId="7" fill="hold">
                                  <p:stCondLst>
                                    <p:cond delay="0"/>
                                  </p:stCondLst>
                                  <p:iterate type="el" backwards="0">
                                    <p:tmAbs val="0"/>
                                  </p:iterate>
                                  <p:childTnLst>
                                    <p:set>
                                      <p:cBhvr>
                                        <p:cTn id="36" fill="hold"/>
                                        <p:tgtEl>
                                          <p:spTgt spid="163"/>
                                        </p:tgtEl>
                                        <p:attrNameLst>
                                          <p:attrName>style.visibility</p:attrName>
                                        </p:attrNameLst>
                                      </p:cBhvr>
                                      <p:to>
                                        <p:strVal val="visible"/>
                                      </p:to>
                                    </p:set>
                                    <p:animEffect filter="dissolve" transition="in">
                                      <p:cBhvr>
                                        <p:cTn id="37" dur="5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 grpId="1"/>
      <p:bldP build="whole" bldLvl="1" animBg="1" rev="0" advAuto="0" spid="160" grpId="4"/>
      <p:bldP build="whole" bldLvl="1" animBg="1" rev="0" advAuto="0" spid="158" grpId="3"/>
      <p:bldP build="whole" bldLvl="1" animBg="1" rev="0" advAuto="0" spid="163" grpId="7"/>
      <p:bldP build="whole" bldLvl="1" animBg="1" rev="0" advAuto="0" spid="161" grpId="5"/>
      <p:bldP build="whole" bldLvl="1" animBg="1" rev="0" advAuto="0" spid="162" grpId="6"/>
      <p:bldP build="whole" bldLvl="1" animBg="1" rev="0" advAuto="0" spid="157" grpId="2"/>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166" name="Shape 166"/>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167" name="Shape 167"/>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Rimworld</a:t>
            </a:r>
          </a:p>
        </p:txBody>
      </p:sp>
      <p:pic>
        <p:nvPicPr>
          <p:cNvPr id="168"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169" name="Shape 169"/>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170"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pic>
        <p:nvPicPr>
          <p:cNvPr id="171" name="junglebase.jpg"/>
          <p:cNvPicPr>
            <a:picLocks noChangeAspect="1"/>
          </p:cNvPicPr>
          <p:nvPr/>
        </p:nvPicPr>
        <p:blipFill>
          <a:blip r:embed="rId4">
            <a:extLst/>
          </a:blip>
          <a:srcRect l="0" t="0" r="0" b="18018"/>
          <a:stretch>
            <a:fillRect/>
          </a:stretch>
        </p:blipFill>
        <p:spPr>
          <a:xfrm>
            <a:off x="843359" y="2181819"/>
            <a:ext cx="22697333" cy="10466784"/>
          </a:xfrm>
          <a:prstGeom prst="rect">
            <a:avLst/>
          </a:prstGeom>
          <a:ln w="12700">
            <a:miter lim="400000"/>
          </a:ln>
        </p:spPr>
      </p:pic>
      <p:sp>
        <p:nvSpPr>
          <p:cNvPr id="172" name="Shape 172"/>
          <p:cNvSpPr/>
          <p:nvPr/>
        </p:nvSpPr>
        <p:spPr>
          <a:xfrm>
            <a:off x="1582233" y="11474629"/>
            <a:ext cx="21219534"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sz="4800">
                <a:solidFill>
                  <a:srgbClr val="FFFFFF"/>
                </a:solidFill>
                <a:latin typeface="AnonymousPro"/>
                <a:ea typeface="AnonymousPro"/>
                <a:cs typeface="AnonymousPro"/>
                <a:sym typeface="AnonymousPro"/>
              </a:defRPr>
            </a:lvl1pPr>
          </a:lstStyle>
          <a:p>
            <a:pPr/>
            <a:r>
              <a:t>Simulador de colônia ambientado em ficção científica 'dirigido' por uma IA</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175" name="Shape 175"/>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176" name="Shape 176"/>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Open Source Software</a:t>
            </a:r>
          </a:p>
        </p:txBody>
      </p:sp>
      <p:pic>
        <p:nvPicPr>
          <p:cNvPr id="177"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178" name="Shape 178"/>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WHY?</a:t>
            </a:r>
          </a:p>
        </p:txBody>
      </p:sp>
      <p:sp>
        <p:nvSpPr>
          <p:cNvPr id="179" name="Shape 179"/>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180"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181" name="Shape 181"/>
          <p:cNvSpPr/>
          <p:nvPr/>
        </p:nvSpPr>
        <p:spPr>
          <a:xfrm>
            <a:off x="1077684" y="2546804"/>
            <a:ext cx="6074231" cy="5225597"/>
          </a:xfrm>
          <a:prstGeom prst="rect">
            <a:avLst/>
          </a:prstGeom>
          <a:solidFill>
            <a:srgbClr val="BFBFB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182" name="pasted-image.png"/>
          <p:cNvPicPr>
            <a:picLocks noChangeAspect="1"/>
          </p:cNvPicPr>
          <p:nvPr/>
        </p:nvPicPr>
        <p:blipFill>
          <a:blip r:embed="rId4">
            <a:extLst/>
          </a:blip>
          <a:stretch>
            <a:fillRect/>
          </a:stretch>
        </p:blipFill>
        <p:spPr>
          <a:xfrm>
            <a:off x="1012020" y="2489200"/>
            <a:ext cx="6074230" cy="5256692"/>
          </a:xfrm>
          <a:prstGeom prst="rect">
            <a:avLst/>
          </a:prstGeom>
          <a:ln w="12700">
            <a:miter lim="400000"/>
          </a:ln>
        </p:spPr>
      </p:pic>
      <p:sp>
        <p:nvSpPr>
          <p:cNvPr id="183" name="Shape 183"/>
          <p:cNvSpPr/>
          <p:nvPr/>
        </p:nvSpPr>
        <p:spPr>
          <a:xfrm>
            <a:off x="8229596" y="3862697"/>
            <a:ext cx="15601485" cy="1923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sz="4800">
                <a:solidFill>
                  <a:srgbClr val="595959"/>
                </a:solidFill>
                <a:latin typeface="AnonymousPro"/>
                <a:ea typeface="AnonymousPro"/>
                <a:cs typeface="AnonymousPro"/>
                <a:sym typeface="AnonymousPro"/>
              </a:defRPr>
            </a:lvl1pPr>
          </a:lstStyle>
          <a:p>
            <a:pPr/>
            <a:r>
              <a:t>Contribuidores, ater-se a legibilidade, menos complexidade. Existe um produto por trás?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186" name="Shape 186"/>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187" name="Shape 187"/>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Rimworld</a:t>
            </a:r>
          </a:p>
        </p:txBody>
      </p:sp>
      <p:pic>
        <p:nvPicPr>
          <p:cNvPr id="188"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189" name="Shape 189"/>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WHY?</a:t>
            </a:r>
          </a:p>
        </p:txBody>
      </p:sp>
      <p:sp>
        <p:nvSpPr>
          <p:cNvPr id="190" name="Shape 190"/>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191"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192" name="Shape 192"/>
          <p:cNvSpPr/>
          <p:nvPr/>
        </p:nvSpPr>
        <p:spPr>
          <a:xfrm>
            <a:off x="1039800" y="2546804"/>
            <a:ext cx="6074230" cy="5225597"/>
          </a:xfrm>
          <a:prstGeom prst="rect">
            <a:avLst/>
          </a:prstGeom>
          <a:solidFill>
            <a:srgbClr val="BFBFB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193" name="Shape 193"/>
          <p:cNvSpPr/>
          <p:nvPr/>
        </p:nvSpPr>
        <p:spPr>
          <a:xfrm>
            <a:off x="8229596" y="3862697"/>
            <a:ext cx="15601485" cy="5339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marL="79232" indent="-79232" algn="l" defTabSz="914400">
              <a:buSzPct val="100000"/>
              <a:buChar char="-"/>
              <a:defRPr sz="4800">
                <a:solidFill>
                  <a:srgbClr val="535353"/>
                </a:solidFill>
                <a:latin typeface="+mn-lt"/>
                <a:ea typeface="+mn-ea"/>
                <a:cs typeface="+mn-cs"/>
                <a:sym typeface="Helvetica"/>
              </a:defRPr>
            </a:pPr>
            <a:r>
              <a:t>Pre-Alpha Game</a:t>
            </a:r>
          </a:p>
          <a:p>
            <a:pPr marL="79232" indent="-79232" algn="l" defTabSz="914400">
              <a:buSzPct val="100000"/>
              <a:buChar char="-"/>
              <a:defRPr sz="4800">
                <a:solidFill>
                  <a:srgbClr val="535353"/>
                </a:solidFill>
                <a:latin typeface="+mn-lt"/>
                <a:ea typeface="+mn-ea"/>
                <a:cs typeface="+mn-cs"/>
                <a:sym typeface="Helvetica"/>
              </a:defRPr>
            </a:pPr>
            <a:r>
              <a:t>440+ tradutores</a:t>
            </a:r>
          </a:p>
          <a:p>
            <a:pPr marL="79232" indent="-79232" algn="l" defTabSz="914400">
              <a:buSzPct val="100000"/>
              <a:buChar char="-"/>
              <a:defRPr sz="4800">
                <a:solidFill>
                  <a:srgbClr val="535353"/>
                </a:solidFill>
                <a:latin typeface="+mn-lt"/>
                <a:ea typeface="+mn-ea"/>
                <a:cs typeface="+mn-cs"/>
                <a:sym typeface="Helvetica"/>
              </a:defRPr>
            </a:pPr>
            <a:r>
              <a:t>Mudanças constantes</a:t>
            </a:r>
          </a:p>
          <a:p>
            <a:pPr marL="79232" indent="-79232" algn="l" defTabSz="914400">
              <a:buSzPct val="100000"/>
              <a:buChar char="-"/>
              <a:defRPr sz="4800">
                <a:solidFill>
                  <a:srgbClr val="535353"/>
                </a:solidFill>
                <a:latin typeface="+mn-lt"/>
                <a:ea typeface="+mn-ea"/>
                <a:cs typeface="+mn-cs"/>
                <a:sym typeface="Helvetica"/>
              </a:defRPr>
            </a:pPr>
            <a:r>
              <a:t>Código ‘legado’ (tags inexistentes)</a:t>
            </a:r>
          </a:p>
          <a:p>
            <a:pPr marL="79232" indent="-79232" algn="l" defTabSz="914400">
              <a:buSzPct val="100000"/>
              <a:buChar char="-"/>
              <a:defRPr sz="4800">
                <a:solidFill>
                  <a:srgbClr val="535353"/>
                </a:solidFill>
                <a:latin typeface="+mn-lt"/>
                <a:ea typeface="+mn-ea"/>
                <a:cs typeface="+mn-cs"/>
                <a:sym typeface="Helvetica"/>
              </a:defRPr>
            </a:pPr>
            <a:r>
              <a:t>Alto tempo para tradução</a:t>
            </a:r>
          </a:p>
          <a:p>
            <a:pPr marL="79232" indent="-79232" algn="l" defTabSz="914400">
              <a:buSzPct val="100000"/>
              <a:buChar char="-"/>
              <a:defRPr sz="4800">
                <a:solidFill>
                  <a:srgbClr val="535353"/>
                </a:solidFill>
                <a:latin typeface="+mn-lt"/>
                <a:ea typeface="+mn-ea"/>
                <a:cs typeface="+mn-cs"/>
                <a:sym typeface="Helvetica"/>
              </a:defRPr>
            </a:pPr>
            <a:r>
              <a:t>Tradução dependente de comparações constantes</a:t>
            </a:r>
          </a:p>
          <a:p>
            <a:pPr marL="79232" indent="-79232" algn="l" defTabSz="914400">
              <a:buSzPct val="100000"/>
              <a:buChar char="-"/>
              <a:defRPr sz="4800">
                <a:solidFill>
                  <a:srgbClr val="535353"/>
                </a:solidFill>
                <a:latin typeface="+mn-lt"/>
                <a:ea typeface="+mn-ea"/>
                <a:cs typeface="+mn-cs"/>
                <a:sym typeface="Helvetica"/>
              </a:defRPr>
            </a:pPr>
            <a:r>
              <a:t>Baixo conhecimento tecnológico dos tradutores</a:t>
            </a:r>
          </a:p>
        </p:txBody>
      </p:sp>
      <p:pic>
        <p:nvPicPr>
          <p:cNvPr id="194" name="a1.png"/>
          <p:cNvPicPr>
            <a:picLocks noChangeAspect="1"/>
          </p:cNvPicPr>
          <p:nvPr/>
        </p:nvPicPr>
        <p:blipFill>
          <a:blip r:embed="rId4">
            <a:extLst/>
          </a:blip>
          <a:stretch>
            <a:fillRect/>
          </a:stretch>
        </p:blipFill>
        <p:spPr>
          <a:xfrm>
            <a:off x="1208807" y="2546804"/>
            <a:ext cx="4856504" cy="5225597"/>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197" name="Shape 197"/>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198" name="Shape 198"/>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Process</a:t>
            </a:r>
          </a:p>
        </p:txBody>
      </p:sp>
      <p:pic>
        <p:nvPicPr>
          <p:cNvPr id="199"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200" name="Shape 200"/>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WHY?</a:t>
            </a:r>
          </a:p>
        </p:txBody>
      </p:sp>
      <p:sp>
        <p:nvSpPr>
          <p:cNvPr id="201" name="Shape 201"/>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02"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pic>
        <p:nvPicPr>
          <p:cNvPr id="203" name="Screen Shot 2017-05-24 at 3.00.27 PM.png"/>
          <p:cNvPicPr>
            <a:picLocks noChangeAspect="1"/>
          </p:cNvPicPr>
          <p:nvPr/>
        </p:nvPicPr>
        <p:blipFill>
          <a:blip r:embed="rId4">
            <a:extLst/>
          </a:blip>
          <a:stretch>
            <a:fillRect/>
          </a:stretch>
        </p:blipFill>
        <p:spPr>
          <a:xfrm>
            <a:off x="4881115" y="2074170"/>
            <a:ext cx="14621770" cy="11364445"/>
          </a:xfrm>
          <a:prstGeom prst="rect">
            <a:avLst/>
          </a:prstGeom>
          <a:ln w="12700">
            <a:miter lim="400000"/>
          </a:ln>
        </p:spPr>
      </p:pic>
      <p:sp>
        <p:nvSpPr>
          <p:cNvPr id="204" name="Shape 204"/>
          <p:cNvSpPr/>
          <p:nvPr/>
        </p:nvSpPr>
        <p:spPr>
          <a:xfrm>
            <a:off x="1070058" y="2533066"/>
            <a:ext cx="5157058" cy="303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9616" indent="-39616" algn="l" defTabSz="914400">
              <a:buSzPct val="100000"/>
              <a:buChar char="-"/>
              <a:defRPr sz="4800">
                <a:latin typeface="+mn-lt"/>
                <a:ea typeface="+mn-ea"/>
                <a:cs typeface="+mn-cs"/>
                <a:sym typeface="Helvetica"/>
              </a:defRPr>
            </a:pPr>
            <a:r>
              <a:t>Github</a:t>
            </a:r>
          </a:p>
          <a:p>
            <a:pPr marL="39616" indent="-39616" algn="l" defTabSz="914400">
              <a:buSzPct val="100000"/>
              <a:buChar char="-"/>
              <a:defRPr sz="4800">
                <a:latin typeface="+mn-lt"/>
                <a:ea typeface="+mn-ea"/>
                <a:cs typeface="+mn-cs"/>
                <a:sym typeface="Helvetica"/>
              </a:defRPr>
            </a:pPr>
            <a:r>
              <a:t>2 text editors</a:t>
            </a:r>
          </a:p>
          <a:p>
            <a:pPr marL="39616" indent="-39616" algn="l" defTabSz="914400">
              <a:buSzPct val="100000"/>
              <a:buChar char="-"/>
              <a:defRPr sz="4800">
                <a:latin typeface="+mn-lt"/>
                <a:ea typeface="+mn-ea"/>
                <a:cs typeface="+mn-cs"/>
                <a:sym typeface="Helvetica"/>
              </a:defRPr>
            </a:pPr>
            <a:r>
              <a:t>line to line comparison</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nvSpPr>
        <p:spPr>
          <a:xfrm>
            <a:off x="0" y="-36869"/>
            <a:ext cx="24384000" cy="13716002"/>
          </a:xfrm>
          <a:prstGeom prst="rect">
            <a:avLst/>
          </a:prstGeom>
          <a:solidFill>
            <a:srgbClr val="F2F2F2"/>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07" name="Shape 207"/>
          <p:cNvSpPr/>
          <p:nvPr/>
        </p:nvSpPr>
        <p:spPr>
          <a:xfrm>
            <a:off x="1077684" y="536387"/>
            <a:ext cx="11234060" cy="1292660"/>
          </a:xfrm>
          <a:prstGeom prst="rect">
            <a:avLst/>
          </a:prstGeom>
          <a:solidFill>
            <a:srgbClr val="FFFFF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08" name="Shape 208"/>
          <p:cNvSpPr/>
          <p:nvPr/>
        </p:nvSpPr>
        <p:spPr>
          <a:xfrm>
            <a:off x="1502228" y="536387"/>
            <a:ext cx="22328856"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defRPr b="1" sz="7200">
                <a:solidFill>
                  <a:srgbClr val="595959"/>
                </a:solidFill>
                <a:latin typeface="AnonymousPro"/>
                <a:ea typeface="AnonymousPro"/>
                <a:cs typeface="AnonymousPro"/>
                <a:sym typeface="AnonymousPro"/>
              </a:defRPr>
            </a:lvl1pPr>
          </a:lstStyle>
          <a:p>
            <a:pPr/>
            <a:r>
              <a:t>Tool</a:t>
            </a:r>
          </a:p>
        </p:txBody>
      </p:sp>
      <p:pic>
        <p:nvPicPr>
          <p:cNvPr id="209" name="image5.jpeg"/>
          <p:cNvPicPr>
            <a:picLocks noChangeAspect="1"/>
          </p:cNvPicPr>
          <p:nvPr/>
        </p:nvPicPr>
        <p:blipFill>
          <a:blip r:embed="rId2">
            <a:extLst/>
          </a:blip>
          <a:stretch>
            <a:fillRect/>
          </a:stretch>
        </p:blipFill>
        <p:spPr>
          <a:xfrm>
            <a:off x="19626943" y="12820112"/>
            <a:ext cx="4204140" cy="492794"/>
          </a:xfrm>
          <a:prstGeom prst="rect">
            <a:avLst/>
          </a:prstGeom>
          <a:ln w="12700">
            <a:miter lim="400000"/>
          </a:ln>
        </p:spPr>
      </p:pic>
      <p:sp>
        <p:nvSpPr>
          <p:cNvPr id="210" name="Shape 210"/>
          <p:cNvSpPr/>
          <p:nvPr/>
        </p:nvSpPr>
        <p:spPr>
          <a:xfrm>
            <a:off x="8229597" y="2546804"/>
            <a:ext cx="15601485" cy="1034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b="1" sz="4800">
                <a:solidFill>
                  <a:srgbClr val="595959"/>
                </a:solidFill>
                <a:latin typeface="AnonymousPro"/>
                <a:ea typeface="AnonymousPro"/>
                <a:cs typeface="AnonymousPro"/>
                <a:sym typeface="AnonymousPro"/>
              </a:defRPr>
            </a:lvl1pPr>
          </a:lstStyle>
          <a:p>
            <a:pPr/>
            <a:r>
              <a:t>XML-Comp</a:t>
            </a:r>
          </a:p>
        </p:txBody>
      </p:sp>
      <p:sp>
        <p:nvSpPr>
          <p:cNvPr id="211" name="Shape 211"/>
          <p:cNvSpPr/>
          <p:nvPr/>
        </p:nvSpPr>
        <p:spPr>
          <a:xfrm>
            <a:off x="12356411" y="536387"/>
            <a:ext cx="11234060" cy="129266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pic>
        <p:nvPicPr>
          <p:cNvPr id="212" name="image12.png"/>
          <p:cNvPicPr>
            <a:picLocks noChangeAspect="1"/>
          </p:cNvPicPr>
          <p:nvPr/>
        </p:nvPicPr>
        <p:blipFill>
          <a:blip r:embed="rId3">
            <a:extLst/>
          </a:blip>
          <a:stretch>
            <a:fillRect/>
          </a:stretch>
        </p:blipFill>
        <p:spPr>
          <a:xfrm flipV="1">
            <a:off x="22296201" y="355122"/>
            <a:ext cx="1655188" cy="1655188"/>
          </a:xfrm>
          <a:prstGeom prst="rect">
            <a:avLst/>
          </a:prstGeom>
          <a:ln w="12700">
            <a:miter lim="400000"/>
          </a:ln>
        </p:spPr>
      </p:pic>
      <p:sp>
        <p:nvSpPr>
          <p:cNvPr id="213" name="Shape 213"/>
          <p:cNvSpPr/>
          <p:nvPr/>
        </p:nvSpPr>
        <p:spPr>
          <a:xfrm>
            <a:off x="1077684" y="2546804"/>
            <a:ext cx="6074231" cy="5225597"/>
          </a:xfrm>
          <a:prstGeom prst="rect">
            <a:avLst/>
          </a:prstGeom>
          <a:solidFill>
            <a:srgbClr val="BFBFBF"/>
          </a:solidFill>
          <a:ln w="12700">
            <a:miter lim="400000"/>
          </a:ln>
          <a:effectLst>
            <a:outerShdw sx="100000" sy="100000" kx="0" ky="0" algn="b" rotWithShape="0" blurRad="76200" dist="38100" dir="5400000">
              <a:srgbClr val="000000">
                <a:alpha val="35000"/>
              </a:srgbClr>
            </a:outerShdw>
          </a:effectLst>
        </p:spPr>
        <p:txBody>
          <a:bodyPr lIns="91438" tIns="91438" rIns="91438" bIns="91438" anchor="ctr"/>
          <a:lstStyle/>
          <a:p>
            <a:pPr algn="l">
              <a:defRPr sz="3600"/>
            </a:pPr>
          </a:p>
        </p:txBody>
      </p:sp>
      <p:sp>
        <p:nvSpPr>
          <p:cNvPr id="214" name="Shape 214"/>
          <p:cNvSpPr/>
          <p:nvPr/>
        </p:nvSpPr>
        <p:spPr>
          <a:xfrm>
            <a:off x="8229596" y="3862697"/>
            <a:ext cx="15601485" cy="3701275"/>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lvl1pPr algn="l">
              <a:lnSpc>
                <a:spcPts val="7000"/>
              </a:lnSpc>
              <a:defRPr sz="4800">
                <a:solidFill>
                  <a:srgbClr val="595959"/>
                </a:solidFill>
                <a:latin typeface="AnonymousPro"/>
                <a:ea typeface="AnonymousPro"/>
                <a:cs typeface="AnonymousPro"/>
                <a:sym typeface="AnonymousPro"/>
              </a:defRPr>
            </a:lvl1pPr>
          </a:lstStyle>
          <a:p>
            <a:pPr/>
            <a:r>
              <a:t>Lorem ipsum dolor sit amet, consectetur adipiscing elit. Donec imperdiet molestie massa, et mollis ante. Cras at mattis felis. Curabitur non ultrices tortor.  Cras at mattis felis. Curabitur non ultrices torto.</a:t>
            </a:r>
          </a:p>
        </p:txBody>
      </p:sp>
      <p:pic>
        <p:nvPicPr>
          <p:cNvPr id="215" name="Screen Shot 2017-05-15 at 2.22.17 PM.png"/>
          <p:cNvPicPr>
            <a:picLocks noChangeAspect="1"/>
          </p:cNvPicPr>
          <p:nvPr/>
        </p:nvPicPr>
        <p:blipFill>
          <a:blip r:embed="rId4">
            <a:extLst/>
          </a:blip>
          <a:stretch>
            <a:fillRect/>
          </a:stretch>
        </p:blipFill>
        <p:spPr>
          <a:xfrm>
            <a:off x="1090862" y="2279987"/>
            <a:ext cx="23151588" cy="15364236"/>
          </a:xfrm>
          <a:prstGeom prst="rect">
            <a:avLst/>
          </a:prstGeom>
          <a:ln w="12700">
            <a:miter lim="400000"/>
          </a:ln>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Tema do Office">
  <a:themeElements>
    <a:clrScheme name="Tema do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o Office">
      <a:majorFont>
        <a:latin typeface="Calibri"/>
        <a:ea typeface="Calibri"/>
        <a:cs typeface="Calibri"/>
      </a:majorFont>
      <a:minorFont>
        <a:latin typeface="Helvetica"/>
        <a:ea typeface="Helvetica"/>
        <a:cs typeface="Helvetica"/>
      </a:minorFont>
    </a:fontScheme>
    <a:fmtScheme name="Tema do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38100" dir="5400000">
              <a:srgbClr val="000000">
                <a:alpha val="35000"/>
              </a:srgbClr>
            </a:outerShdw>
          </a:effectLst>
        </a:effectStyle>
        <a:effectStyle>
          <a:effectLst>
            <a:outerShdw sx="100000" sy="100000" kx="0" ky="0" algn="b" rotWithShape="0" blurRad="76200" dist="38100" dir="5400000">
              <a:srgbClr val="000000">
                <a:alpha val="35000"/>
              </a:srgbClr>
            </a:outerShdw>
          </a:effectLst>
        </a:effectStyle>
        <a:effectStyle>
          <a:effectLst>
            <a:outerShdw sx="100000" sy="100000" kx="0" ky="0" algn="b" rotWithShape="0" blurRad="76200" dist="381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a:sp3d/>
      </a:spPr>
      <a:bodyPr rot="0" spcFirstLastPara="1" vertOverflow="overflow" horzOverflow="overflow" vert="horz" wrap="square" lIns="91438" tIns="91438" rIns="91438" bIns="91438" numCol="1" spcCol="38100" rtlCol="0" anchor="ctr" upright="0">
        <a:spAutoFit/>
      </a:bodyPr>
      <a:lstStyle>
        <a:def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381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upright="0">
        <a:spAutoFit/>
      </a:bodyPr>
      <a:lstStyle>
        <a:def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ema do Office">
  <a:themeElements>
    <a:clrScheme name="Tema do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o Office">
      <a:majorFont>
        <a:latin typeface="Calibri"/>
        <a:ea typeface="Calibri"/>
        <a:cs typeface="Calibri"/>
      </a:majorFont>
      <a:minorFont>
        <a:latin typeface="Helvetica"/>
        <a:ea typeface="Helvetica"/>
        <a:cs typeface="Helvetica"/>
      </a:minorFont>
    </a:fontScheme>
    <a:fmtScheme name="Tema do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38100" dir="5400000">
              <a:srgbClr val="000000">
                <a:alpha val="35000"/>
              </a:srgbClr>
            </a:outerShdw>
          </a:effectLst>
        </a:effectStyle>
        <a:effectStyle>
          <a:effectLst>
            <a:outerShdw sx="100000" sy="100000" kx="0" ky="0" algn="b" rotWithShape="0" blurRad="76200" dist="38100" dir="5400000">
              <a:srgbClr val="000000">
                <a:alpha val="35000"/>
              </a:srgbClr>
            </a:outerShdw>
          </a:effectLst>
        </a:effectStyle>
        <a:effectStyle>
          <a:effectLst>
            <a:outerShdw sx="100000" sy="100000" kx="0" ky="0" algn="b" rotWithShape="0" blurRad="76200" dist="381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76200" dist="38100" dir="5400000">
            <a:srgbClr val="000000">
              <a:alpha val="35000"/>
            </a:srgbClr>
          </a:outerShdw>
        </a:effectLst>
        <a:sp3d/>
      </a:spPr>
      <a:bodyPr rot="0" spcFirstLastPara="1" vertOverflow="overflow" horzOverflow="overflow" vert="horz" wrap="square" lIns="91438" tIns="91438" rIns="91438" bIns="91438" numCol="1" spcCol="38100" rtlCol="0" anchor="ctr" upright="0">
        <a:spAutoFit/>
      </a:bodyPr>
      <a:lstStyle>
        <a:def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381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upright="0">
        <a:spAutoFit/>
      </a:bodyPr>
      <a:lstStyle>
        <a:defPPr marL="0" marR="0" indent="0" algn="ctr" defTabSz="1828800" rtl="0" fontAlgn="auto" latinLnBrk="0" hangingPunct="0">
          <a:lnSpc>
            <a:spcPct val="100000"/>
          </a:lnSpc>
          <a:spcBef>
            <a:spcPts val="0"/>
          </a:spcBef>
          <a:spcAft>
            <a:spcPts val="0"/>
          </a:spcAft>
          <a:buClrTx/>
          <a:buSzTx/>
          <a:buFontTx/>
          <a:buNone/>
          <a:tabLst/>
          <a:defRPr b="0" baseline="0" cap="none" i="0" spc="0" strike="noStrike" sz="120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